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7" r:id="rId3"/>
    <p:sldMasterId id="2147483698" r:id="rId4"/>
    <p:sldMasterId id="2147483711" r:id="rId5"/>
  </p:sldMasterIdLst>
  <p:sldIdLst>
    <p:sldId id="275" r:id="rId6"/>
    <p:sldId id="272" r:id="rId7"/>
    <p:sldId id="293" r:id="rId8"/>
    <p:sldId id="300" r:id="rId9"/>
    <p:sldId id="310" r:id="rId10"/>
    <p:sldId id="277" r:id="rId11"/>
    <p:sldId id="304" r:id="rId12"/>
    <p:sldId id="301" r:id="rId13"/>
    <p:sldId id="302" r:id="rId14"/>
    <p:sldId id="308" r:id="rId15"/>
    <p:sldId id="271" r:id="rId16"/>
    <p:sldId id="288" r:id="rId17"/>
    <p:sldId id="278" r:id="rId18"/>
    <p:sldId id="279" r:id="rId19"/>
    <p:sldId id="294" r:id="rId20"/>
    <p:sldId id="295" r:id="rId21"/>
    <p:sldId id="280" r:id="rId22"/>
    <p:sldId id="273" r:id="rId23"/>
    <p:sldId id="286" r:id="rId24"/>
    <p:sldId id="296" r:id="rId25"/>
    <p:sldId id="298" r:id="rId26"/>
    <p:sldId id="299" r:id="rId27"/>
    <p:sldId id="260" r:id="rId28"/>
    <p:sldId id="262" r:id="rId29"/>
    <p:sldId id="263" r:id="rId30"/>
    <p:sldId id="264" r:id="rId31"/>
    <p:sldId id="265" r:id="rId32"/>
    <p:sldId id="266" r:id="rId33"/>
    <p:sldId id="267" r:id="rId34"/>
    <p:sldId id="276" r:id="rId35"/>
    <p:sldId id="309" r:id="rId36"/>
    <p:sldId id="311" r:id="rId37"/>
    <p:sldId id="291" r:id="rId38"/>
    <p:sldId id="290" r:id="rId39"/>
    <p:sldId id="292" r:id="rId40"/>
    <p:sldId id="257" r:id="rId41"/>
    <p:sldId id="258" r:id="rId42"/>
    <p:sldId id="269" r:id="rId43"/>
    <p:sldId id="281" r:id="rId44"/>
    <p:sldId id="282" r:id="rId45"/>
    <p:sldId id="283" r:id="rId46"/>
    <p:sldId id="287" r:id="rId47"/>
    <p:sldId id="305" r:id="rId48"/>
    <p:sldId id="284" r:id="rId49"/>
    <p:sldId id="289" r:id="rId50"/>
    <p:sldId id="270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0" autoAdjust="0"/>
    <p:restoredTop sz="97538" autoAdjust="0"/>
  </p:normalViewPr>
  <p:slideViewPr>
    <p:cSldViewPr snapToGrid="0">
      <p:cViewPr>
        <p:scale>
          <a:sx n="125" d="100"/>
          <a:sy n="125" d="100"/>
        </p:scale>
        <p:origin x="2160" y="10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586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242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031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CA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61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0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424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4741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4741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42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4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93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653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855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0728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CA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4710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35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5888"/>
            <a:ext cx="2057400" cy="5822950"/>
          </a:xfrm>
        </p:spPr>
        <p:txBody>
          <a:bodyPr vert="eaVert"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5888"/>
            <a:ext cx="6019800" cy="5822950"/>
          </a:xfrm>
        </p:spPr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70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8509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4741863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96975"/>
            <a:ext cx="4038600" cy="4741863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96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8509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8229600" cy="2293938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643313"/>
            <a:ext cx="8229600" cy="2295525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4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8509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96975"/>
            <a:ext cx="4038600" cy="4741863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4741863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046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71566" y="231616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Cliquez pour modifier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09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777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00120" y="1357299"/>
            <a:ext cx="7943880" cy="4357718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Ø"/>
              <a:defRPr/>
            </a:lvl1pPr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5572132" y="428604"/>
            <a:ext cx="3071834" cy="428628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Cliquez pour modifier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512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72132" y="428604"/>
            <a:ext cx="2928958" cy="428628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Cliquez pour modifier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95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984071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47714" y="114298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62556" y="114298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293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3886C7A-496C-4590-AD5E-FB744C863F03}" type="datetimeFigureOut">
              <a:rPr lang="en-US"/>
              <a:pPr>
                <a:defRPr/>
              </a:pPr>
              <a:t>6/1/2017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1BEAFC2-D977-4526-AF07-C416B90F3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296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76E88E8-EC44-4476-9790-FB991A0BC21A}" type="datetimeFigureOut">
              <a:rPr lang="en-US"/>
              <a:pPr>
                <a:defRPr/>
              </a:pPr>
              <a:t>6/1/2017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075609E-B7B7-426B-A983-62508EF54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01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954999D7-0122-4BE9-921C-D37FFF8FFA87}" type="datetimeFigureOut">
              <a:rPr lang="en-US"/>
              <a:pPr>
                <a:defRPr/>
              </a:pPr>
              <a:t>6/1/2017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C94E75F0-8136-4401-93F2-1D61C2F893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86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295E8B6-7552-4D40-A2EF-053E660CF1EF}" type="datetimeFigureOut">
              <a:rPr lang="en-US"/>
              <a:pPr>
                <a:defRPr/>
              </a:pPr>
              <a:t>6/1/2017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0F7BBC5A-3444-4926-AC71-9F440CCAD5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735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D62FDDA-0588-4D97-94EF-3F6EEA5F67C6}" type="datetimeFigureOut">
              <a:rPr lang="en-US"/>
              <a:pPr>
                <a:defRPr/>
              </a:pPr>
              <a:t>6/1/2017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89E3E76D-1967-48AE-A766-BF6B8D3446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365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3039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0636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7935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603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206060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8008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43504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8499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75431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24121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87228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25166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Distribution Statement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18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4710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5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178636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6561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7472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394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893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00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3789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817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351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0215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Distribution Statement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381000" y="840101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22425" y="151418"/>
            <a:ext cx="7140575" cy="612648"/>
          </a:xfrm>
        </p:spPr>
        <p:txBody>
          <a:bodyPr>
            <a:normAutofit/>
          </a:bodyPr>
          <a:lstStyle>
            <a:lvl1pPr algn="l">
              <a:defRPr sz="24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5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899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70001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660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0697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2C8E0-CF47-42A5-AE49-797C608CA7D0}" type="datetimeFigureOut">
              <a:rPr lang="fr-CA" smtClean="0"/>
              <a:t>2017-06-01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6DB7-9B9F-447B-8134-66903EAB559C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400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5888"/>
            <a:ext cx="8229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smtClean="0"/>
              <a:t>Click to edit Master title style</a:t>
            </a:r>
            <a:endParaRPr lang="fr-F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975"/>
            <a:ext cx="8229600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fr-FR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0" y="6092825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110" charset="0"/>
              <a:ea typeface="+mn-ea"/>
              <a:cs typeface="+mn-cs"/>
            </a:endParaRPr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0" y="1052513"/>
            <a:ext cx="914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-110" charset="0"/>
              <a:ea typeface="+mn-ea"/>
              <a:cs typeface="+mn-cs"/>
            </a:endParaRPr>
          </a:p>
        </p:txBody>
      </p:sp>
      <p:pic>
        <p:nvPicPr>
          <p:cNvPr id="1030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6145213"/>
            <a:ext cx="150971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6167438"/>
            <a:ext cx="1855787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87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75" y="9525"/>
            <a:ext cx="9140825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5" descr="logoCOPL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51725" y="6092825"/>
            <a:ext cx="1422400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254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D4A69-FE16-48ED-982F-A9A08FC5FACB}" type="datetimeFigureOut">
              <a:rPr lang="en-CA" smtClean="0"/>
              <a:t>2017-06-01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E5113-0558-4D5A-92F1-3D901D7EAB5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678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DB7D4A69-FE16-48ED-982F-A9A08FC5FACB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914400"/>
              <a:t>2017-06-01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4EE5113-0558-4D5A-92F1-3D901D7EAB5D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01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services-resources/software/fpga-based-digital-control-box-phase-stabilization-frequency-comb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png"/><Relationship Id="rId5" Type="http://schemas.openxmlformats.org/officeDocument/2006/relationships/hyperlink" Target="mailto:jean-daniel.deschenes@gel.ulaval.ca" TargetMode="External"/><Relationship Id="rId4" Type="http://schemas.openxmlformats.org/officeDocument/2006/relationships/hyperlink" Target="https://github.com/nist-ionstorage/digital-servo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6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58050" y="6019800"/>
            <a:ext cx="1800225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8355"/>
            <a:ext cx="2314575" cy="8698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0" y="177724"/>
            <a:ext cx="1495424" cy="651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0550" y="6019800"/>
            <a:ext cx="1800225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71566" y="2316166"/>
            <a:ext cx="7772400" cy="1051560"/>
          </a:xfrm>
        </p:spPr>
        <p:txBody>
          <a:bodyPr/>
          <a:lstStyle/>
          <a:p>
            <a:r>
              <a:rPr lang="en-US" sz="3200" dirty="0"/>
              <a:t>Digital control and processing of optical frequency combs for precision </a:t>
            </a:r>
            <a:r>
              <a:rPr lang="en-US" sz="3200" dirty="0" smtClean="0"/>
              <a:t>measurements</a:t>
            </a:r>
            <a:endParaRPr lang="fr-CA" sz="3200" dirty="0"/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871566" y="3742686"/>
            <a:ext cx="7772400" cy="1247464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/>
            <a:r>
              <a:rPr lang="en-US" sz="2000" dirty="0" smtClean="0"/>
              <a:t>Jean-Daniel </a:t>
            </a:r>
            <a:r>
              <a:rPr lang="en-US" sz="2000" dirty="0" err="1" smtClean="0"/>
              <a:t>Deschênes</a:t>
            </a:r>
            <a:r>
              <a:rPr lang="en-US" sz="2000" dirty="0" smtClean="0"/>
              <a:t>, Hugo Bergeron;</a:t>
            </a:r>
          </a:p>
          <a:p>
            <a:pPr defTabSz="914400"/>
            <a:r>
              <a:rPr lang="en-US" sz="1400" dirty="0" err="1" smtClean="0"/>
              <a:t>Université</a:t>
            </a:r>
            <a:r>
              <a:rPr lang="en-US" sz="1400" dirty="0" smtClean="0"/>
              <a:t> Laval, Canada</a:t>
            </a:r>
          </a:p>
          <a:p>
            <a:pPr defTabSz="914400"/>
            <a:endParaRPr lang="en-US" sz="1400" dirty="0" smtClean="0"/>
          </a:p>
          <a:p>
            <a:pPr defTabSz="914400"/>
            <a:r>
              <a:rPr lang="fr-CA" sz="2000" dirty="0"/>
              <a:t>Laura </a:t>
            </a:r>
            <a:r>
              <a:rPr lang="fr-CA" sz="2000" dirty="0" smtClean="0"/>
              <a:t>Sinclair, </a:t>
            </a:r>
            <a:r>
              <a:rPr lang="fr-CA" sz="2000" dirty="0"/>
              <a:t>Ian R. </a:t>
            </a:r>
            <a:r>
              <a:rPr lang="fr-CA" sz="2000" dirty="0" err="1" smtClean="0"/>
              <a:t>Coddington</a:t>
            </a:r>
            <a:r>
              <a:rPr lang="fr-CA" sz="2000" dirty="0" smtClean="0"/>
              <a:t>, Nathan R. Newbury</a:t>
            </a:r>
          </a:p>
          <a:p>
            <a:pPr defTabSz="914400"/>
            <a:r>
              <a:rPr lang="fr-CA" sz="1400" dirty="0" smtClean="0"/>
              <a:t>NIST Boulder, </a:t>
            </a:r>
            <a:r>
              <a:rPr lang="fr-CA" sz="1400" dirty="0"/>
              <a:t>USA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360" y="6324600"/>
            <a:ext cx="367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CLEO 2017, San Jose, May 18</a:t>
            </a:r>
            <a:r>
              <a:rPr lang="fr-CA" baseline="30000" dirty="0" smtClean="0"/>
              <a:t>th</a:t>
            </a:r>
            <a:r>
              <a:rPr lang="fr-CA" dirty="0" smtClean="0"/>
              <a:t>, 2017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665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Features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2 Digital PLL:</a:t>
            </a:r>
          </a:p>
          <a:p>
            <a:pPr lvl="1"/>
            <a:r>
              <a:rPr lang="en-CA" dirty="0" smtClean="0"/>
              <a:t>IQ phase demodulation + unwrapping: tolerant to perturbations</a:t>
            </a:r>
          </a:p>
          <a:p>
            <a:pPr lvl="1"/>
            <a:r>
              <a:rPr lang="en-CA" dirty="0" smtClean="0"/>
              <a:t>PID loop filter</a:t>
            </a:r>
          </a:p>
          <a:p>
            <a:r>
              <a:rPr lang="en-CA" dirty="0" smtClean="0"/>
              <a:t>Built-in complete diagnostics:</a:t>
            </a:r>
          </a:p>
          <a:p>
            <a:pPr lvl="1"/>
            <a:r>
              <a:rPr lang="en-CA" dirty="0" smtClean="0"/>
              <a:t>On-line phase noise PSD</a:t>
            </a:r>
          </a:p>
          <a:p>
            <a:pPr lvl="1"/>
            <a:r>
              <a:rPr lang="en-CA" dirty="0" smtClean="0"/>
              <a:t>VNA</a:t>
            </a:r>
          </a:p>
          <a:p>
            <a:pPr lvl="1"/>
            <a:r>
              <a:rPr lang="en-CA" dirty="0" smtClean="0"/>
              <a:t>Zero dead-time frequency counters</a:t>
            </a:r>
          </a:p>
          <a:p>
            <a:pPr lvl="1"/>
            <a:r>
              <a:rPr lang="en-CA" dirty="0" smtClean="0"/>
              <a:t>Dither generator + lock-in</a:t>
            </a:r>
          </a:p>
          <a:p>
            <a:pPr lvl="1"/>
            <a:endParaRPr lang="en-CA" dirty="0" smtClean="0"/>
          </a:p>
          <a:p>
            <a:r>
              <a:rPr lang="en-CA" dirty="0"/>
              <a:t>Clocked off comb itself: truly </a:t>
            </a:r>
            <a:r>
              <a:rPr lang="en-CA" dirty="0" smtClean="0"/>
              <a:t>self-referenced</a:t>
            </a:r>
          </a:p>
          <a:p>
            <a:r>
              <a:rPr lang="en-CA" dirty="0" smtClean="0"/>
              <a:t>Factor ~100 reduction in volume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24"/>
          <a:stretch/>
        </p:blipFill>
        <p:spPr bwMode="auto">
          <a:xfrm>
            <a:off x="251520" y="116632"/>
            <a:ext cx="2304429" cy="1480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42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24"/>
          <a:stretch/>
        </p:blipFill>
        <p:spPr bwMode="auto">
          <a:xfrm>
            <a:off x="1233681" y="1020275"/>
            <a:ext cx="2605571" cy="1674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497" y="77391"/>
            <a:ext cx="7886700" cy="630276"/>
          </a:xfrm>
        </p:spPr>
        <p:txBody>
          <a:bodyPr>
            <a:normAutofit/>
          </a:bodyPr>
          <a:lstStyle/>
          <a:p>
            <a:r>
              <a:rPr lang="fr-CA" sz="3600" dirty="0" err="1" smtClean="0"/>
              <a:t>Two</a:t>
            </a:r>
            <a:r>
              <a:rPr lang="fr-CA" sz="3600" dirty="0" smtClean="0"/>
              <a:t> hardware </a:t>
            </a:r>
            <a:r>
              <a:rPr lang="fr-CA" sz="3600" dirty="0" err="1" smtClean="0"/>
              <a:t>platforms</a:t>
            </a:r>
            <a:endParaRPr lang="fr-CA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07" y="2869530"/>
            <a:ext cx="4389120" cy="389583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fr-CA" dirty="0" smtClean="0"/>
              <a:t>COTS FPGA </a:t>
            </a:r>
            <a:r>
              <a:rPr lang="fr-CA" dirty="0" err="1" smtClean="0"/>
              <a:t>board</a:t>
            </a:r>
            <a:endParaRPr lang="fr-CA" dirty="0" smtClean="0"/>
          </a:p>
          <a:p>
            <a:pPr lvl="1"/>
            <a:r>
              <a:rPr lang="fr-CA" b="1" dirty="0"/>
              <a:t>+</a:t>
            </a:r>
            <a:r>
              <a:rPr lang="fr-CA" b="1" dirty="0" smtClean="0"/>
              <a:t>Open-source ADC/DAC </a:t>
            </a:r>
            <a:r>
              <a:rPr lang="fr-CA" b="1" dirty="0" err="1" smtClean="0"/>
              <a:t>board</a:t>
            </a:r>
            <a:endParaRPr lang="fr-CA" b="1" dirty="0" smtClean="0"/>
          </a:p>
          <a:p>
            <a:pPr lvl="2"/>
            <a:r>
              <a:rPr lang="fr-CA" b="1" dirty="0" smtClean="0"/>
              <a:t>&gt;=2.5k$</a:t>
            </a:r>
          </a:p>
          <a:p>
            <a:pPr lvl="1"/>
            <a:endParaRPr lang="fr-CA" dirty="0" smtClean="0"/>
          </a:p>
          <a:p>
            <a:pPr lvl="1"/>
            <a:endParaRPr lang="fr-CA" dirty="0" smtClean="0"/>
          </a:p>
          <a:p>
            <a:pPr lvl="1"/>
            <a:r>
              <a:rPr lang="fr-CA" dirty="0" smtClean="0"/>
              <a:t>USB2 interface</a:t>
            </a:r>
          </a:p>
          <a:p>
            <a:pPr lvl="1"/>
            <a:endParaRPr lang="fr-CA" dirty="0" smtClean="0"/>
          </a:p>
          <a:p>
            <a:pPr lvl="1"/>
            <a:endParaRPr lang="fr-CA" dirty="0" smtClean="0"/>
          </a:p>
          <a:p>
            <a:pPr lvl="1"/>
            <a:r>
              <a:rPr lang="fr-CA" dirty="0"/>
              <a:t>2x 14-bits </a:t>
            </a:r>
            <a:r>
              <a:rPr lang="fr-CA" dirty="0" err="1"/>
              <a:t>ADCs</a:t>
            </a:r>
            <a:r>
              <a:rPr lang="fr-CA" dirty="0"/>
              <a:t> @ 100 MS/s</a:t>
            </a:r>
          </a:p>
          <a:p>
            <a:pPr lvl="1"/>
            <a:r>
              <a:rPr lang="fr-CA" dirty="0"/>
              <a:t>3x </a:t>
            </a:r>
            <a:r>
              <a:rPr lang="fr-CA" dirty="0" err="1"/>
              <a:t>DACs</a:t>
            </a:r>
            <a:r>
              <a:rPr lang="fr-CA" dirty="0"/>
              <a:t>, 1 HV (55 V) output</a:t>
            </a:r>
          </a:p>
          <a:p>
            <a:pPr lvl="2"/>
            <a:r>
              <a:rPr lang="fr-CA" dirty="0"/>
              <a:t>2x 16-bits @ 100 </a:t>
            </a:r>
            <a:r>
              <a:rPr lang="fr-CA" dirty="0" smtClean="0"/>
              <a:t>MS/S</a:t>
            </a:r>
          </a:p>
          <a:p>
            <a:pPr lvl="2"/>
            <a:r>
              <a:rPr lang="fr-CA" dirty="0" smtClean="0"/>
              <a:t>1x 24-bits @ 1 MS/s, HV (55V)</a:t>
            </a:r>
            <a:endParaRPr lang="fr-CA" dirty="0"/>
          </a:p>
        </p:txBody>
      </p:sp>
      <p:pic>
        <p:nvPicPr>
          <p:cNvPr id="2050" name="Picture 2" descr="Image result for red pita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37" y="1113852"/>
            <a:ext cx="1760938" cy="149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60847" y="2869530"/>
            <a:ext cx="4583153" cy="3895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CA" sz="2200" dirty="0" smtClean="0"/>
              <a:t>COTS ADC/DAC/FPGA</a:t>
            </a:r>
          </a:p>
          <a:p>
            <a:pPr lvl="2"/>
            <a:r>
              <a:rPr lang="fr-CA" sz="2200" dirty="0" smtClean="0"/>
              <a:t>Cheap (~300$)</a:t>
            </a:r>
          </a:p>
          <a:p>
            <a:pPr lvl="1"/>
            <a:endParaRPr lang="fr-CA" sz="2000" dirty="0" smtClean="0"/>
          </a:p>
          <a:p>
            <a:pPr lvl="1"/>
            <a:endParaRPr lang="fr-CA" sz="1800" dirty="0" smtClean="0"/>
          </a:p>
          <a:p>
            <a:pPr lvl="1"/>
            <a:r>
              <a:rPr lang="fr-CA" sz="2200" dirty="0"/>
              <a:t>Ethernet interface</a:t>
            </a:r>
          </a:p>
          <a:p>
            <a:pPr lvl="1"/>
            <a:r>
              <a:rPr lang="fr-CA" sz="2200" dirty="0" err="1" smtClean="0"/>
              <a:t>Runs</a:t>
            </a:r>
            <a:r>
              <a:rPr lang="fr-CA" sz="2200" dirty="0" smtClean="0"/>
              <a:t> Linux</a:t>
            </a:r>
          </a:p>
          <a:p>
            <a:pPr lvl="1"/>
            <a:endParaRPr lang="fr-CA" sz="2200" dirty="0" smtClean="0"/>
          </a:p>
          <a:p>
            <a:pPr lvl="1"/>
            <a:endParaRPr lang="fr-CA" sz="2200" dirty="0"/>
          </a:p>
          <a:p>
            <a:pPr lvl="1"/>
            <a:r>
              <a:rPr lang="fr-CA" sz="2200" dirty="0" smtClean="0"/>
              <a:t>2x 14-bits </a:t>
            </a:r>
            <a:r>
              <a:rPr lang="fr-CA" sz="2200" dirty="0" err="1" smtClean="0"/>
              <a:t>ADCs</a:t>
            </a:r>
            <a:r>
              <a:rPr lang="fr-CA" sz="2200" dirty="0" smtClean="0"/>
              <a:t> </a:t>
            </a:r>
            <a:r>
              <a:rPr lang="fr-CA" sz="2200" dirty="0"/>
              <a:t>@ </a:t>
            </a:r>
            <a:r>
              <a:rPr lang="fr-CA" sz="2200" dirty="0" smtClean="0"/>
              <a:t>125 </a:t>
            </a:r>
            <a:r>
              <a:rPr lang="fr-CA" sz="2200" dirty="0"/>
              <a:t>MS/s</a:t>
            </a:r>
          </a:p>
          <a:p>
            <a:pPr lvl="1"/>
            <a:r>
              <a:rPr lang="fr-CA" sz="2200" dirty="0" smtClean="0"/>
              <a:t>2x 14-bits </a:t>
            </a:r>
            <a:r>
              <a:rPr lang="fr-CA" sz="2200" dirty="0" err="1" smtClean="0"/>
              <a:t>DACs</a:t>
            </a:r>
            <a:r>
              <a:rPr lang="fr-CA" sz="2200" dirty="0" smtClean="0"/>
              <a:t> @ 125 MS/s</a:t>
            </a:r>
            <a:endParaRPr lang="fr-CA" sz="2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0297" y="4219575"/>
            <a:ext cx="8801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297" y="5143500"/>
            <a:ext cx="8801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33681" y="633139"/>
            <a:ext cx="2691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smtClean="0"/>
              <a:t>NIST Digital </a:t>
            </a:r>
            <a:r>
              <a:rPr lang="fr-CA" sz="2400" dirty="0" err="1" smtClean="0"/>
              <a:t>Lockbox</a:t>
            </a:r>
            <a:endParaRPr lang="fr-CA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36217" y="633139"/>
            <a:ext cx="148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err="1" smtClean="0"/>
              <a:t>Red</a:t>
            </a:r>
            <a:r>
              <a:rPr lang="fr-CA" sz="2400" dirty="0" smtClean="0"/>
              <a:t> Pitaya</a:t>
            </a:r>
            <a:endParaRPr lang="fr-CA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4204" y="104228"/>
            <a:ext cx="966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FF0000"/>
                </a:solidFill>
              </a:rPr>
              <a:t>New!</a:t>
            </a:r>
            <a:endParaRPr lang="en-CA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65126"/>
            <a:ext cx="7886700" cy="1325563"/>
          </a:xfrm>
        </p:spPr>
        <p:txBody>
          <a:bodyPr/>
          <a:lstStyle/>
          <a:p>
            <a:r>
              <a:rPr lang="en-CA" dirty="0" smtClean="0"/>
              <a:t>ADC noise &amp;</a:t>
            </a:r>
            <a:br>
              <a:rPr lang="en-CA" dirty="0" smtClean="0"/>
            </a:br>
            <a:r>
              <a:rPr lang="en-CA" dirty="0" smtClean="0"/>
              <a:t>DAC noise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863724"/>
            <a:ext cx="8655050" cy="4879976"/>
          </a:xfrm>
        </p:spPr>
        <p:txBody>
          <a:bodyPr>
            <a:normAutofit/>
          </a:bodyPr>
          <a:lstStyle/>
          <a:p>
            <a:r>
              <a:rPr lang="en-CA" dirty="0" smtClean="0"/>
              <a:t>Quantization noise only: SNR = N*6 dB/bit + 1.76 dB</a:t>
            </a:r>
          </a:p>
          <a:p>
            <a:r>
              <a:rPr lang="en-CA" dirty="0" smtClean="0"/>
              <a:t>Time domain SNR = 10log</a:t>
            </a:r>
            <a:r>
              <a:rPr lang="en-CA" baseline="-25000" dirty="0" smtClean="0"/>
              <a:t>10</a:t>
            </a:r>
            <a:r>
              <a:rPr lang="en-CA" dirty="0" smtClean="0"/>
              <a:t>(Signal Power/Noise power)</a:t>
            </a:r>
          </a:p>
          <a:p>
            <a:pPr lvl="1"/>
            <a:r>
              <a:rPr lang="en-CA" dirty="0" smtClean="0"/>
              <a:t>This noise is spread over the full Nyquist BW!</a:t>
            </a:r>
          </a:p>
          <a:p>
            <a:pPr lvl="1"/>
            <a:r>
              <a:rPr lang="en-CA" b="1" dirty="0" smtClean="0"/>
              <a:t>Spectral domain SNR = Time domain SNR + 10log</a:t>
            </a:r>
            <a:r>
              <a:rPr lang="en-CA" b="1" baseline="-25000" dirty="0" smtClean="0"/>
              <a:t>10</a:t>
            </a:r>
            <a:r>
              <a:rPr lang="en-CA" b="1" dirty="0" smtClean="0"/>
              <a:t>(Fs/2/BW)</a:t>
            </a:r>
          </a:p>
          <a:p>
            <a:r>
              <a:rPr lang="en-CA" dirty="0" smtClean="0"/>
              <a:t>Example for Red Pitaya (14-bits ADC)</a:t>
            </a:r>
          </a:p>
          <a:p>
            <a:endParaRPr lang="en-CA" dirty="0" smtClean="0"/>
          </a:p>
          <a:p>
            <a:endParaRPr lang="en-CA" dirty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Still very high! ADCs are really good…</a:t>
            </a:r>
          </a:p>
          <a:p>
            <a:pPr lvl="1"/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32080"/>
              </p:ext>
            </p:extLst>
          </p:nvPr>
        </p:nvGraphicFramePr>
        <p:xfrm>
          <a:off x="1365250" y="4235450"/>
          <a:ext cx="44704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Time-domain</a:t>
                      </a:r>
                    </a:p>
                    <a:p>
                      <a:pPr algn="ctr"/>
                      <a:r>
                        <a:rPr lang="en-CA" dirty="0" smtClean="0"/>
                        <a:t>SNR [dB]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CA" dirty="0" smtClean="0"/>
                        <a:t>Ideal 14-bits ADC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86 dB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CA" dirty="0" smtClean="0"/>
                        <a:t>Red Pitaya’s ADC chip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73 dB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CA" dirty="0" smtClean="0"/>
                        <a:t>Red Pitaya</a:t>
                      </a:r>
                      <a:r>
                        <a:rPr lang="en-CA" baseline="0" dirty="0" smtClean="0"/>
                        <a:t> system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63 dB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3" y="88900"/>
            <a:ext cx="5697537" cy="1345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199981" y="4914900"/>
            <a:ext cx="241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 100 kHz @ 100 MS/s:</a:t>
            </a:r>
          </a:p>
          <a:p>
            <a:r>
              <a:rPr lang="en-CA" dirty="0" smtClean="0"/>
              <a:t>30 more </a:t>
            </a:r>
            <a:r>
              <a:rPr lang="en-CA" dirty="0" err="1" smtClean="0"/>
              <a:t>dBs.</a:t>
            </a:r>
            <a:r>
              <a:rPr lang="en-CA" dirty="0" smtClean="0"/>
              <a:t>..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6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0004" y="2185989"/>
            <a:ext cx="4056314" cy="42324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3" name="Rectangle 102"/>
          <p:cNvSpPr/>
          <p:nvPr/>
        </p:nvSpPr>
        <p:spPr>
          <a:xfrm>
            <a:off x="1526544" y="2514600"/>
            <a:ext cx="3593475" cy="1428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High-</a:t>
            </a:r>
            <a:r>
              <a:rPr lang="fr-CA" dirty="0" err="1" smtClean="0"/>
              <a:t>level</a:t>
            </a:r>
            <a:r>
              <a:rPr lang="fr-CA" dirty="0" smtClean="0"/>
              <a:t> block </a:t>
            </a:r>
            <a:r>
              <a:rPr lang="fr-CA" dirty="0" err="1" smtClean="0"/>
              <a:t>diagram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202" y="3228959"/>
            <a:ext cx="3226498" cy="1648818"/>
          </a:xfrm>
        </p:spPr>
        <p:txBody>
          <a:bodyPr>
            <a:normAutofit fontScale="92500"/>
          </a:bodyPr>
          <a:lstStyle/>
          <a:p>
            <a:r>
              <a:rPr lang="fr-CA" dirty="0" smtClean="0"/>
              <a:t>2 </a:t>
            </a:r>
            <a:r>
              <a:rPr lang="fr-CA" dirty="0" err="1" smtClean="0"/>
              <a:t>independent</a:t>
            </a:r>
            <a:r>
              <a:rPr lang="fr-CA" dirty="0" smtClean="0"/>
              <a:t> </a:t>
            </a:r>
            <a:r>
              <a:rPr lang="fr-CA" dirty="0" err="1"/>
              <a:t>D</a:t>
            </a:r>
            <a:r>
              <a:rPr lang="fr-CA" dirty="0" err="1" smtClean="0"/>
              <a:t>PLLs</a:t>
            </a:r>
            <a:endParaRPr lang="fr-CA" dirty="0" smtClean="0"/>
          </a:p>
          <a:p>
            <a:r>
              <a:rPr lang="fr-CA" dirty="0" smtClean="0"/>
              <a:t>+ Extensive diagnostics &amp; </a:t>
            </a:r>
            <a:r>
              <a:rPr lang="fr-CA" dirty="0" err="1" smtClean="0"/>
              <a:t>logging</a:t>
            </a:r>
            <a:r>
              <a:rPr lang="fr-CA" dirty="0" smtClean="0"/>
              <a:t> to PC...</a:t>
            </a:r>
            <a:endParaRPr lang="fr-CA" dirty="0"/>
          </a:p>
        </p:txBody>
      </p:sp>
      <p:sp>
        <p:nvSpPr>
          <p:cNvPr id="5" name="TextBox 4"/>
          <p:cNvSpPr txBox="1"/>
          <p:nvPr/>
        </p:nvSpPr>
        <p:spPr>
          <a:xfrm>
            <a:off x="1775774" y="2571874"/>
            <a:ext cx="8707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Demod</a:t>
            </a:r>
            <a:endParaRPr lang="fr-CA" dirty="0"/>
          </a:p>
        </p:txBody>
      </p:sp>
      <p:sp>
        <p:nvSpPr>
          <p:cNvPr id="7" name="TextBox 6"/>
          <p:cNvSpPr txBox="1"/>
          <p:nvPr/>
        </p:nvSpPr>
        <p:spPr>
          <a:xfrm>
            <a:off x="3213046" y="2571874"/>
            <a:ext cx="11471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Loop </a:t>
            </a:r>
            <a:r>
              <a:rPr lang="fr-CA" dirty="0" err="1" smtClean="0"/>
              <a:t>filter</a:t>
            </a:r>
            <a:endParaRPr lang="fr-CA" dirty="0"/>
          </a:p>
        </p:txBody>
      </p:sp>
      <p:sp>
        <p:nvSpPr>
          <p:cNvPr id="8" name="TextBox 7"/>
          <p:cNvSpPr txBox="1"/>
          <p:nvPr/>
        </p:nvSpPr>
        <p:spPr>
          <a:xfrm>
            <a:off x="3213046" y="3474439"/>
            <a:ext cx="1386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Freq</a:t>
            </a:r>
            <a:r>
              <a:rPr lang="fr-CA" dirty="0" smtClean="0"/>
              <a:t> </a:t>
            </a:r>
            <a:r>
              <a:rPr lang="fr-CA" dirty="0" err="1" smtClean="0"/>
              <a:t>counter</a:t>
            </a:r>
            <a:endParaRPr lang="fr-CA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04561" y="2757272"/>
            <a:ext cx="2153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0" idx="3"/>
          </p:cNvCxnSpPr>
          <p:nvPr/>
        </p:nvCxnSpPr>
        <p:spPr>
          <a:xfrm>
            <a:off x="6270899" y="2754305"/>
            <a:ext cx="224261" cy="5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19941" y="2574841"/>
            <a:ext cx="693126" cy="369332"/>
            <a:chOff x="341276" y="5127554"/>
            <a:chExt cx="693126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85386" y="5127554"/>
              <a:ext cx="5490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fr-CA" dirty="0" smtClean="0"/>
                <a:t>ADC</a:t>
              </a:r>
              <a:endParaRPr lang="fr-CA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41276" y="5152170"/>
              <a:ext cx="693126" cy="320101"/>
              <a:chOff x="1016794" y="4205288"/>
              <a:chExt cx="440531" cy="21907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1157288" y="4205288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157287" y="4424363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1457324" y="4205290"/>
                <a:ext cx="0" cy="219073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1016794" y="4205768"/>
                <a:ext cx="140493" cy="1090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8" name="Straight Connector 27"/>
              <p:cNvCxnSpPr/>
              <p:nvPr/>
            </p:nvCxnSpPr>
            <p:spPr>
              <a:xfrm flipH="1" flipV="1">
                <a:off x="1016794" y="4313296"/>
                <a:ext cx="140492" cy="11106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</p:grpSp>
      </p:grpSp>
      <p:grpSp>
        <p:nvGrpSpPr>
          <p:cNvPr id="29" name="Group 28"/>
          <p:cNvGrpSpPr/>
          <p:nvPr/>
        </p:nvGrpSpPr>
        <p:grpSpPr>
          <a:xfrm>
            <a:off x="5577773" y="2569639"/>
            <a:ext cx="693126" cy="369332"/>
            <a:chOff x="1733068" y="5648183"/>
            <a:chExt cx="693126" cy="369332"/>
          </a:xfrm>
        </p:grpSpPr>
        <p:sp>
          <p:nvSpPr>
            <p:cNvPr id="30" name="TextBox 29"/>
            <p:cNvSpPr txBox="1"/>
            <p:nvPr/>
          </p:nvSpPr>
          <p:spPr>
            <a:xfrm>
              <a:off x="1733068" y="5648183"/>
              <a:ext cx="69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4000" rIns="90000" rtlCol="0">
              <a:spAutoFit/>
            </a:bodyPr>
            <a:lstStyle/>
            <a:p>
              <a:r>
                <a:rPr lang="fr-CA" dirty="0" smtClean="0"/>
                <a:t>DAC</a:t>
              </a:r>
              <a:endParaRPr lang="fr-CA" dirty="0"/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1733068" y="5672797"/>
              <a:ext cx="693126" cy="320101"/>
              <a:chOff x="1016794" y="4205288"/>
              <a:chExt cx="440531" cy="219075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1157288" y="4205288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57287" y="4424363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1457324" y="4205290"/>
                <a:ext cx="0" cy="219073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1016794" y="4205768"/>
                <a:ext cx="140493" cy="1090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36" name="Straight Connector 35"/>
              <p:cNvCxnSpPr/>
              <p:nvPr/>
            </p:nvCxnSpPr>
            <p:spPr>
              <a:xfrm flipH="1" flipV="1">
                <a:off x="1016794" y="4313296"/>
                <a:ext cx="140492" cy="11106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</p:grpSp>
      </p:grpSp>
      <p:sp>
        <p:nvSpPr>
          <p:cNvPr id="43" name="TextBox 42"/>
          <p:cNvSpPr txBox="1"/>
          <p:nvPr/>
        </p:nvSpPr>
        <p:spPr>
          <a:xfrm>
            <a:off x="3213046" y="4203956"/>
            <a:ext cx="5982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VNA</a:t>
            </a:r>
            <a:endParaRPr lang="fr-CA" dirty="0"/>
          </a:p>
        </p:txBody>
      </p:sp>
      <p:sp>
        <p:nvSpPr>
          <p:cNvPr id="46" name="TextBox 45"/>
          <p:cNvSpPr txBox="1"/>
          <p:nvPr/>
        </p:nvSpPr>
        <p:spPr>
          <a:xfrm>
            <a:off x="3213046" y="3034482"/>
            <a:ext cx="780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Lockin</a:t>
            </a:r>
            <a:endParaRPr lang="fr-CA" dirty="0"/>
          </a:p>
        </p:txBody>
      </p:sp>
      <p:grpSp>
        <p:nvGrpSpPr>
          <p:cNvPr id="49" name="Group 48"/>
          <p:cNvGrpSpPr/>
          <p:nvPr/>
        </p:nvGrpSpPr>
        <p:grpSpPr>
          <a:xfrm>
            <a:off x="4808209" y="2661140"/>
            <a:ext cx="196850" cy="196850"/>
            <a:chOff x="1447800" y="4648200"/>
            <a:chExt cx="1143000" cy="1143000"/>
          </a:xfrm>
        </p:grpSpPr>
        <p:sp>
          <p:nvSpPr>
            <p:cNvPr id="50" name="Oval 49"/>
            <p:cNvSpPr/>
            <p:nvPr/>
          </p:nvSpPr>
          <p:spPr>
            <a:xfrm>
              <a:off x="1447800" y="4648200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52600" y="4953000"/>
              <a:ext cx="533400" cy="533400"/>
              <a:chOff x="3093720" y="5029200"/>
              <a:chExt cx="381000" cy="381000"/>
            </a:xfrm>
            <a:noFill/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3284220" y="50292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3284220" y="50292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TextBox 111"/>
          <p:cNvSpPr txBox="1"/>
          <p:nvPr/>
        </p:nvSpPr>
        <p:spPr>
          <a:xfrm>
            <a:off x="1347321" y="4668681"/>
            <a:ext cx="14895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PLL Channel 2</a:t>
            </a:r>
            <a:endParaRPr lang="fr-CA" dirty="0"/>
          </a:p>
        </p:txBody>
      </p:sp>
      <p:sp>
        <p:nvSpPr>
          <p:cNvPr id="114" name="TextBox 113"/>
          <p:cNvSpPr txBox="1"/>
          <p:nvPr/>
        </p:nvSpPr>
        <p:spPr>
          <a:xfrm>
            <a:off x="1300245" y="2175106"/>
            <a:ext cx="14895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PLL Channel 1</a:t>
            </a:r>
            <a:endParaRPr lang="fr-CA" dirty="0"/>
          </a:p>
        </p:txBody>
      </p:sp>
      <p:cxnSp>
        <p:nvCxnSpPr>
          <p:cNvPr id="116" name="Straight Connector 115"/>
          <p:cNvCxnSpPr>
            <a:stCxn id="118" idx="3"/>
          </p:cNvCxnSpPr>
          <p:nvPr/>
        </p:nvCxnSpPr>
        <p:spPr>
          <a:xfrm>
            <a:off x="6163678" y="5291203"/>
            <a:ext cx="224261" cy="5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/>
          <p:cNvGrpSpPr/>
          <p:nvPr/>
        </p:nvGrpSpPr>
        <p:grpSpPr>
          <a:xfrm>
            <a:off x="5470552" y="5106537"/>
            <a:ext cx="693126" cy="369332"/>
            <a:chOff x="1733068" y="5648183"/>
            <a:chExt cx="693126" cy="369332"/>
          </a:xfrm>
        </p:grpSpPr>
        <p:sp>
          <p:nvSpPr>
            <p:cNvPr id="118" name="TextBox 117"/>
            <p:cNvSpPr txBox="1"/>
            <p:nvPr/>
          </p:nvSpPr>
          <p:spPr>
            <a:xfrm>
              <a:off x="1733068" y="5648183"/>
              <a:ext cx="69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4000" rIns="90000" rtlCol="0">
              <a:spAutoFit/>
            </a:bodyPr>
            <a:lstStyle/>
            <a:p>
              <a:r>
                <a:rPr lang="fr-CA" dirty="0" smtClean="0"/>
                <a:t>DAC</a:t>
              </a:r>
              <a:endParaRPr lang="fr-CA" dirty="0"/>
            </a:p>
          </p:txBody>
        </p:sp>
        <p:grpSp>
          <p:nvGrpSpPr>
            <p:cNvPr id="119" name="Group 118"/>
            <p:cNvGrpSpPr/>
            <p:nvPr/>
          </p:nvGrpSpPr>
          <p:grpSpPr>
            <a:xfrm flipH="1">
              <a:off x="1733068" y="5672797"/>
              <a:ext cx="693126" cy="320101"/>
              <a:chOff x="1016794" y="4205288"/>
              <a:chExt cx="440531" cy="219075"/>
            </a:xfrm>
          </p:grpSpPr>
          <p:cxnSp>
            <p:nvCxnSpPr>
              <p:cNvPr id="120" name="Straight Connector 119"/>
              <p:cNvCxnSpPr/>
              <p:nvPr/>
            </p:nvCxnSpPr>
            <p:spPr>
              <a:xfrm>
                <a:off x="1157288" y="4205288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157287" y="4424363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1457324" y="4205290"/>
                <a:ext cx="0" cy="219073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1016794" y="4205768"/>
                <a:ext cx="140493" cy="1090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1016794" y="4313296"/>
                <a:ext cx="140492" cy="11106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</p:grpSp>
      </p:grpSp>
      <p:cxnSp>
        <p:nvCxnSpPr>
          <p:cNvPr id="126" name="Straight Arrow Connector 125"/>
          <p:cNvCxnSpPr/>
          <p:nvPr/>
        </p:nvCxnSpPr>
        <p:spPr>
          <a:xfrm flipV="1">
            <a:off x="196871" y="5318227"/>
            <a:ext cx="2153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412251" y="5135796"/>
            <a:ext cx="693126" cy="369332"/>
            <a:chOff x="341276" y="5127554"/>
            <a:chExt cx="693126" cy="369332"/>
          </a:xfrm>
        </p:grpSpPr>
        <p:sp>
          <p:nvSpPr>
            <p:cNvPr id="128" name="TextBox 127"/>
            <p:cNvSpPr txBox="1"/>
            <p:nvPr/>
          </p:nvSpPr>
          <p:spPr>
            <a:xfrm>
              <a:off x="485386" y="5127554"/>
              <a:ext cx="5490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fr-CA" dirty="0" smtClean="0"/>
                <a:t>ADC</a:t>
              </a:r>
              <a:endParaRPr lang="fr-CA" dirty="0"/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341276" y="5152170"/>
              <a:ext cx="693126" cy="320101"/>
              <a:chOff x="1016794" y="4205288"/>
              <a:chExt cx="440531" cy="219075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>
                <a:off x="1157288" y="4205288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157287" y="4424363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1457324" y="4205290"/>
                <a:ext cx="0" cy="219073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1016794" y="4205768"/>
                <a:ext cx="140493" cy="1090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34" name="Straight Connector 133"/>
              <p:cNvCxnSpPr/>
              <p:nvPr/>
            </p:nvCxnSpPr>
            <p:spPr>
              <a:xfrm flipH="1" flipV="1">
                <a:off x="1016794" y="4313296"/>
                <a:ext cx="140492" cy="11106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</p:grpSp>
      </p:grpSp>
      <p:sp>
        <p:nvSpPr>
          <p:cNvPr id="104" name="Rectangle 103"/>
          <p:cNvSpPr/>
          <p:nvPr/>
        </p:nvSpPr>
        <p:spPr>
          <a:xfrm>
            <a:off x="1550399" y="5011137"/>
            <a:ext cx="3569619" cy="12185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3" name="TextBox 112"/>
          <p:cNvSpPr txBox="1"/>
          <p:nvPr/>
        </p:nvSpPr>
        <p:spPr>
          <a:xfrm>
            <a:off x="2996814" y="5288967"/>
            <a:ext cx="67678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A" sz="2800" dirty="0" smtClean="0"/>
              <a:t>(...)</a:t>
            </a:r>
            <a:endParaRPr lang="fr-CA" sz="2800" dirty="0"/>
          </a:p>
        </p:txBody>
      </p:sp>
      <p:cxnSp>
        <p:nvCxnSpPr>
          <p:cNvPr id="11" name="Straight Arrow Connector 10"/>
          <p:cNvCxnSpPr>
            <a:stCxn id="22" idx="3"/>
            <a:endCxn id="5" idx="1"/>
          </p:cNvCxnSpPr>
          <p:nvPr/>
        </p:nvCxnSpPr>
        <p:spPr>
          <a:xfrm flipV="1">
            <a:off x="1213064" y="2756540"/>
            <a:ext cx="562710" cy="29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2646525" y="2756540"/>
            <a:ext cx="56652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</p:cNvCxnSpPr>
          <p:nvPr/>
        </p:nvCxnSpPr>
        <p:spPr>
          <a:xfrm flipV="1">
            <a:off x="4360220" y="2754306"/>
            <a:ext cx="433291" cy="2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014559" y="2752070"/>
            <a:ext cx="577539" cy="74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0" idx="3"/>
          </p:cNvCxnSpPr>
          <p:nvPr/>
        </p:nvCxnSpPr>
        <p:spPr>
          <a:xfrm flipV="1">
            <a:off x="4328848" y="2829162"/>
            <a:ext cx="508189" cy="3866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6" idx="3"/>
          </p:cNvCxnSpPr>
          <p:nvPr/>
        </p:nvCxnSpPr>
        <p:spPr>
          <a:xfrm flipV="1">
            <a:off x="3994029" y="3215822"/>
            <a:ext cx="334819" cy="332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4709069" y="2854964"/>
            <a:ext cx="168380" cy="8041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" idx="3"/>
          </p:cNvCxnSpPr>
          <p:nvPr/>
        </p:nvCxnSpPr>
        <p:spPr>
          <a:xfrm>
            <a:off x="4600029" y="3659105"/>
            <a:ext cx="108019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930424" y="3211504"/>
            <a:ext cx="282622" cy="4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929785" y="3654787"/>
            <a:ext cx="282622" cy="4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929785" y="4340455"/>
            <a:ext cx="282622" cy="4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2929785" y="4462953"/>
            <a:ext cx="282622" cy="4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4808209" y="2857990"/>
            <a:ext cx="132576" cy="14743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813216" y="4332337"/>
            <a:ext cx="994993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929146" y="2759507"/>
            <a:ext cx="0" cy="15809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5120018" y="5288968"/>
            <a:ext cx="3648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1107574" y="5318227"/>
            <a:ext cx="4428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2929146" y="4462953"/>
            <a:ext cx="0" cy="54818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4808209" y="4462953"/>
            <a:ext cx="98425" cy="548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3813216" y="4462953"/>
            <a:ext cx="994993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918293" y="1816434"/>
            <a:ext cx="6880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FPGA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5160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953000" cy="1325563"/>
          </a:xfrm>
        </p:spPr>
        <p:txBody>
          <a:bodyPr/>
          <a:lstStyle/>
          <a:p>
            <a:r>
              <a:rPr lang="fr-CA" dirty="0" smtClean="0"/>
              <a:t>Phase/</a:t>
            </a:r>
            <a:r>
              <a:rPr lang="fr-CA" dirty="0" err="1" smtClean="0"/>
              <a:t>frequency</a:t>
            </a:r>
            <a:r>
              <a:rPr lang="fr-CA" dirty="0" smtClean="0"/>
              <a:t> </a:t>
            </a:r>
            <a:r>
              <a:rPr lang="fr-CA" dirty="0" err="1" smtClean="0"/>
              <a:t>demodulator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57210" cy="4351338"/>
          </a:xfrm>
        </p:spPr>
        <p:txBody>
          <a:bodyPr/>
          <a:lstStyle/>
          <a:p>
            <a:r>
              <a:rPr lang="fr-CA" dirty="0"/>
              <a:t>Phase </a:t>
            </a:r>
            <a:r>
              <a:rPr lang="fr-CA" dirty="0" err="1"/>
              <a:t>unwrapping</a:t>
            </a:r>
            <a:endParaRPr lang="fr-CA" dirty="0"/>
          </a:p>
          <a:p>
            <a:r>
              <a:rPr lang="fr-CA" dirty="0" err="1" smtClean="0"/>
              <a:t>Selectable</a:t>
            </a:r>
            <a:r>
              <a:rPr lang="fr-CA" dirty="0" smtClean="0"/>
              <a:t> </a:t>
            </a:r>
            <a:r>
              <a:rPr lang="fr-CA" dirty="0" err="1" smtClean="0"/>
              <a:t>low-pass</a:t>
            </a:r>
            <a:r>
              <a:rPr lang="fr-CA" dirty="0" smtClean="0"/>
              <a:t> </a:t>
            </a:r>
            <a:r>
              <a:rPr lang="fr-CA" dirty="0" err="1" smtClean="0"/>
              <a:t>filters</a:t>
            </a:r>
            <a:r>
              <a:rPr lang="fr-CA" dirty="0" smtClean="0"/>
              <a:t> (7 MHz, 30 MHz, 60 MHz)</a:t>
            </a:r>
          </a:p>
          <a:p>
            <a:r>
              <a:rPr lang="fr-CA" dirty="0" err="1" smtClean="0"/>
              <a:t>Tunable</a:t>
            </a:r>
            <a:r>
              <a:rPr lang="fr-CA" dirty="0" smtClean="0"/>
              <a:t> </a:t>
            </a:r>
            <a:r>
              <a:rPr lang="fr-CA" dirty="0" err="1" smtClean="0"/>
              <a:t>reference</a:t>
            </a:r>
            <a:r>
              <a:rPr lang="fr-CA" dirty="0" smtClean="0"/>
              <a:t> </a:t>
            </a:r>
            <a:r>
              <a:rPr lang="fr-CA" dirty="0" err="1" smtClean="0"/>
              <a:t>frequency</a:t>
            </a:r>
            <a:r>
              <a:rPr lang="fr-CA" dirty="0" smtClean="0"/>
              <a:t> (0-60 MHz)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38" y="3403598"/>
            <a:ext cx="4916562" cy="3024311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964" y="84138"/>
            <a:ext cx="3418036" cy="163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10250" y="84138"/>
            <a:ext cx="1314250" cy="896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572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794375" y="5532438"/>
            <a:ext cx="1010355" cy="244522"/>
            <a:chOff x="1766153" y="3867327"/>
            <a:chExt cx="1010355" cy="244522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776508" y="3867327"/>
              <a:ext cx="0" cy="24452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766153" y="3867327"/>
              <a:ext cx="0" cy="24452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491067" y="5422113"/>
            <a:ext cx="1303308" cy="352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Phase/</a:t>
            </a:r>
            <a:r>
              <a:rPr lang="fr-CA" dirty="0" err="1" smtClean="0"/>
              <a:t>frequency</a:t>
            </a:r>
            <a:r>
              <a:rPr lang="fr-CA" dirty="0" smtClean="0"/>
              <a:t> </a:t>
            </a:r>
            <a:r>
              <a:rPr lang="fr-CA" dirty="0" err="1" smtClean="0"/>
              <a:t>demodulator</a:t>
            </a:r>
            <a:r>
              <a:rPr lang="fr-CA" dirty="0" smtClean="0"/>
              <a:t>: Phase extraction </a:t>
            </a:r>
            <a:r>
              <a:rPr lang="fr-CA" dirty="0" err="1" smtClean="0"/>
              <a:t>process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34" y="1753206"/>
            <a:ext cx="3416722" cy="1221416"/>
          </a:xfrm>
        </p:spPr>
        <p:txBody>
          <a:bodyPr>
            <a:normAutofit fontScale="77500" lnSpcReduction="20000"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fr-CA" dirty="0" err="1" smtClean="0"/>
              <a:t>Frequency</a:t>
            </a:r>
            <a:r>
              <a:rPr lang="fr-CA" dirty="0" smtClean="0"/>
              <a:t> shift by -</a:t>
            </a:r>
            <a:r>
              <a:rPr lang="fr-CA" dirty="0" err="1" smtClean="0"/>
              <a:t>F</a:t>
            </a:r>
            <a:r>
              <a:rPr lang="fr-CA" baseline="-25000" dirty="0" err="1" smtClean="0"/>
              <a:t>ref</a:t>
            </a:r>
            <a:endParaRPr lang="fr-CA" baseline="-25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CA" dirty="0" err="1" smtClean="0"/>
              <a:t>Filter</a:t>
            </a:r>
            <a:endParaRPr lang="fr-CA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CA" dirty="0" err="1" smtClean="0"/>
              <a:t>Arctan</a:t>
            </a:r>
            <a:r>
              <a:rPr lang="fr-CA" dirty="0" smtClean="0"/>
              <a:t>(Q/I)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dirty="0" err="1" smtClean="0"/>
              <a:t>Unwrap</a:t>
            </a:r>
            <a:endParaRPr lang="fr-CA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58737" y="4276315"/>
            <a:ext cx="163640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378034"/>
              </p:ext>
            </p:extLst>
          </p:nvPr>
        </p:nvGraphicFramePr>
        <p:xfrm>
          <a:off x="2184879" y="3899033"/>
          <a:ext cx="14033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Equation" r:id="rId3" imgW="1168200" imgH="279360" progId="Equation.DSMT4">
                  <p:embed/>
                </p:oleObj>
              </mc:Choice>
              <mc:Fallback>
                <p:oleObj name="Equation" r:id="rId3" imgW="1168200" imgH="2793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4879" y="3899033"/>
                        <a:ext cx="140335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532980"/>
              </p:ext>
            </p:extLst>
          </p:nvPr>
        </p:nvGraphicFramePr>
        <p:xfrm>
          <a:off x="249678" y="4380529"/>
          <a:ext cx="417988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5" imgW="3479760" imgH="393480" progId="Equation.DSMT4">
                  <p:embed/>
                </p:oleObj>
              </mc:Choice>
              <mc:Fallback>
                <p:oleObj name="Equation" r:id="rId5" imgW="3479760" imgH="39348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678" y="4380529"/>
                        <a:ext cx="4179888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68846" y="5776960"/>
            <a:ext cx="2714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295770" y="5123216"/>
            <a:ext cx="1" cy="818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38144" y="487745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Spectrum</a:t>
            </a:r>
            <a:endParaRPr lang="fr-CA" dirty="0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249678" y="4397853"/>
            <a:ext cx="1935201" cy="4684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068401" y="5900534"/>
            <a:ext cx="64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f</a:t>
            </a:r>
            <a:r>
              <a:rPr lang="fr-CA" baseline="-25000" dirty="0" smtClean="0"/>
              <a:t>0</a:t>
            </a:r>
            <a:r>
              <a:rPr lang="fr-CA" dirty="0" smtClean="0"/>
              <a:t>-f</a:t>
            </a:r>
            <a:r>
              <a:rPr lang="fr-CA" baseline="-25000" dirty="0" smtClean="0"/>
              <a:t>ref</a:t>
            </a:r>
            <a:endParaRPr lang="fr-CA" baseline="-25000" dirty="0"/>
          </a:p>
        </p:txBody>
      </p:sp>
      <p:sp>
        <p:nvSpPr>
          <p:cNvPr id="49" name="Freeform 48"/>
          <p:cNvSpPr/>
          <p:nvPr/>
        </p:nvSpPr>
        <p:spPr>
          <a:xfrm>
            <a:off x="1952978" y="5422113"/>
            <a:ext cx="716844" cy="352154"/>
          </a:xfrm>
          <a:custGeom>
            <a:avLst/>
            <a:gdLst>
              <a:gd name="connsiteX0" fmla="*/ 0 w 716844"/>
              <a:gd name="connsiteY0" fmla="*/ 357499 h 363144"/>
              <a:gd name="connsiteX1" fmla="*/ 95955 w 716844"/>
              <a:gd name="connsiteY1" fmla="*/ 52699 h 363144"/>
              <a:gd name="connsiteX2" fmla="*/ 564444 w 716844"/>
              <a:gd name="connsiteY2" fmla="*/ 30121 h 363144"/>
              <a:gd name="connsiteX3" fmla="*/ 716844 w 716844"/>
              <a:gd name="connsiteY3" fmla="*/ 363144 h 363144"/>
              <a:gd name="connsiteX0" fmla="*/ 0 w 716844"/>
              <a:gd name="connsiteY0" fmla="*/ 360011 h 365656"/>
              <a:gd name="connsiteX1" fmla="*/ 146755 w 716844"/>
              <a:gd name="connsiteY1" fmla="*/ 49566 h 365656"/>
              <a:gd name="connsiteX2" fmla="*/ 564444 w 716844"/>
              <a:gd name="connsiteY2" fmla="*/ 32633 h 365656"/>
              <a:gd name="connsiteX3" fmla="*/ 716844 w 716844"/>
              <a:gd name="connsiteY3" fmla="*/ 365656 h 365656"/>
              <a:gd name="connsiteX0" fmla="*/ 0 w 716844"/>
              <a:gd name="connsiteY0" fmla="*/ 346509 h 352154"/>
              <a:gd name="connsiteX1" fmla="*/ 146755 w 716844"/>
              <a:gd name="connsiteY1" fmla="*/ 36064 h 352154"/>
              <a:gd name="connsiteX2" fmla="*/ 570089 w 716844"/>
              <a:gd name="connsiteY2" fmla="*/ 41709 h 352154"/>
              <a:gd name="connsiteX3" fmla="*/ 716844 w 716844"/>
              <a:gd name="connsiteY3" fmla="*/ 352154 h 35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844" h="352154">
                <a:moveTo>
                  <a:pt x="0" y="346509"/>
                </a:moveTo>
                <a:cubicBezTo>
                  <a:pt x="940" y="221390"/>
                  <a:pt x="51740" y="86864"/>
                  <a:pt x="146755" y="36064"/>
                </a:cubicBezTo>
                <a:cubicBezTo>
                  <a:pt x="241770" y="-14736"/>
                  <a:pt x="475074" y="-10973"/>
                  <a:pt x="570089" y="41709"/>
                </a:cubicBezTo>
                <a:cubicBezTo>
                  <a:pt x="665104" y="94391"/>
                  <a:pt x="692385" y="211513"/>
                  <a:pt x="716844" y="3521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627" y="2974621"/>
            <a:ext cx="4916562" cy="3024311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6894515" y="5621867"/>
            <a:ext cx="0" cy="85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5400000" flipV="1">
            <a:off x="6894515" y="5621867"/>
            <a:ext cx="0" cy="85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201609" y="6049962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</a:t>
            </a:r>
            <a:r>
              <a:rPr lang="fr-CA" dirty="0" smtClean="0"/>
              <a:t>{}=I</a:t>
            </a:r>
            <a:endParaRPr lang="fr-CA" dirty="0"/>
          </a:p>
        </p:txBody>
      </p:sp>
      <p:sp>
        <p:nvSpPr>
          <p:cNvPr id="58" name="TextBox 57"/>
          <p:cNvSpPr txBox="1"/>
          <p:nvPr/>
        </p:nvSpPr>
        <p:spPr>
          <a:xfrm>
            <a:off x="6924083" y="5370044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Im{}=Q</a:t>
            </a:r>
            <a:endParaRPr lang="fr-CA" dirty="0"/>
          </a:p>
        </p:txBody>
      </p:sp>
      <p:grpSp>
        <p:nvGrpSpPr>
          <p:cNvPr id="68" name="Group 67"/>
          <p:cNvGrpSpPr/>
          <p:nvPr/>
        </p:nvGrpSpPr>
        <p:grpSpPr>
          <a:xfrm>
            <a:off x="6633017" y="5774267"/>
            <a:ext cx="544181" cy="577718"/>
            <a:chOff x="6706503" y="5803938"/>
            <a:chExt cx="544181" cy="577718"/>
          </a:xfrm>
        </p:grpSpPr>
        <p:sp>
          <p:nvSpPr>
            <p:cNvPr id="60" name="Oval 59"/>
            <p:cNvSpPr/>
            <p:nvPr/>
          </p:nvSpPr>
          <p:spPr>
            <a:xfrm>
              <a:off x="6706503" y="5839710"/>
              <a:ext cx="519112" cy="51911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1" name="Oval 60"/>
            <p:cNvSpPr/>
            <p:nvPr/>
          </p:nvSpPr>
          <p:spPr>
            <a:xfrm>
              <a:off x="6706503" y="6193317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2" name="Oval 61"/>
            <p:cNvSpPr/>
            <p:nvPr/>
          </p:nvSpPr>
          <p:spPr>
            <a:xfrm>
              <a:off x="6863002" y="6310111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3" name="Oval 62"/>
            <p:cNvSpPr/>
            <p:nvPr/>
          </p:nvSpPr>
          <p:spPr>
            <a:xfrm>
              <a:off x="7082526" y="627180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4" name="Oval 63"/>
            <p:cNvSpPr/>
            <p:nvPr/>
          </p:nvSpPr>
          <p:spPr>
            <a:xfrm>
              <a:off x="7179139" y="6123859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5" name="Oval 64"/>
            <p:cNvSpPr/>
            <p:nvPr/>
          </p:nvSpPr>
          <p:spPr>
            <a:xfrm>
              <a:off x="7140483" y="5908934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6" name="Oval 65"/>
            <p:cNvSpPr/>
            <p:nvPr/>
          </p:nvSpPr>
          <p:spPr>
            <a:xfrm>
              <a:off x="6934547" y="5803938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7" name="Oval 66"/>
            <p:cNvSpPr/>
            <p:nvPr/>
          </p:nvSpPr>
          <p:spPr>
            <a:xfrm>
              <a:off x="6740998" y="5882373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2661208" y="5730369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+f</a:t>
            </a:r>
            <a:r>
              <a:rPr lang="fr-CA" baseline="-25000" dirty="0" smtClean="0"/>
              <a:t>0</a:t>
            </a:r>
            <a:endParaRPr lang="fr-CA" baseline="-25000" dirty="0"/>
          </a:p>
        </p:txBody>
      </p:sp>
      <p:sp>
        <p:nvSpPr>
          <p:cNvPr id="70" name="TextBox 69"/>
          <p:cNvSpPr txBox="1"/>
          <p:nvPr/>
        </p:nvSpPr>
        <p:spPr>
          <a:xfrm>
            <a:off x="1566091" y="573958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-</a:t>
            </a:r>
            <a:r>
              <a:rPr lang="fr-CA" dirty="0" smtClean="0"/>
              <a:t>f</a:t>
            </a:r>
            <a:r>
              <a:rPr lang="fr-CA" baseline="-25000" dirty="0" smtClean="0"/>
              <a:t>0</a:t>
            </a:r>
            <a:endParaRPr lang="fr-CA" baseline="-25000" dirty="0"/>
          </a:p>
        </p:txBody>
      </p:sp>
    </p:spTree>
    <p:extLst>
      <p:ext uri="{BB962C8B-B14F-4D97-AF65-F5344CB8AC3E}">
        <p14:creationId xmlns:p14="http://schemas.microsoft.com/office/powerpoint/2010/main" val="196248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-0.05278 0.0006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2" grpId="0"/>
      <p:bldP spid="48" grpId="0"/>
      <p:bldP spid="49" grpId="0" animBg="1"/>
      <p:bldP spid="57" grpId="0"/>
      <p:bldP spid="58" grpId="0"/>
      <p:bldP spid="69" grpId="0"/>
      <p:bldP spid="69" grpId="1"/>
      <p:bldP spid="70" grpId="0"/>
      <p:bldP spid="7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1197503" y="1979162"/>
            <a:ext cx="519112" cy="519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Phase/</a:t>
            </a:r>
            <a:r>
              <a:rPr lang="fr-CA" dirty="0" err="1" smtClean="0"/>
              <a:t>frequency</a:t>
            </a:r>
            <a:r>
              <a:rPr lang="fr-CA" dirty="0" smtClean="0"/>
              <a:t> </a:t>
            </a:r>
            <a:r>
              <a:rPr lang="fr-CA" dirty="0" err="1" smtClean="0"/>
              <a:t>demodulator</a:t>
            </a:r>
            <a:r>
              <a:rPr lang="fr-CA" dirty="0" smtClean="0"/>
              <a:t>: Phase </a:t>
            </a:r>
            <a:r>
              <a:rPr lang="fr-CA" dirty="0" err="1" smtClean="0"/>
              <a:t>unwrapping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220" y="1546768"/>
            <a:ext cx="3416722" cy="1221416"/>
          </a:xfrm>
        </p:spPr>
        <p:txBody>
          <a:bodyPr>
            <a:normAutofit fontScale="77500" lnSpcReduction="20000"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fr-CA" dirty="0" err="1" smtClean="0"/>
              <a:t>Frequency</a:t>
            </a:r>
            <a:r>
              <a:rPr lang="fr-CA" dirty="0" smtClean="0"/>
              <a:t> shift by -</a:t>
            </a:r>
            <a:r>
              <a:rPr lang="fr-CA" dirty="0" err="1" smtClean="0"/>
              <a:t>F</a:t>
            </a:r>
            <a:r>
              <a:rPr lang="fr-CA" baseline="-25000" dirty="0" err="1" smtClean="0"/>
              <a:t>ref</a:t>
            </a:r>
            <a:endParaRPr lang="fr-CA" baseline="-25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CA" dirty="0" err="1" smtClean="0"/>
              <a:t>Filter</a:t>
            </a:r>
            <a:endParaRPr lang="fr-CA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CA" dirty="0" err="1" smtClean="0"/>
              <a:t>Arctan</a:t>
            </a:r>
            <a:r>
              <a:rPr lang="fr-CA" dirty="0" smtClean="0"/>
              <a:t>(Q/I)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CA" dirty="0" err="1" smtClean="0"/>
              <a:t>Unwrap</a:t>
            </a:r>
            <a:endParaRPr lang="fr-CA" dirty="0" smtClean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627" y="2974621"/>
            <a:ext cx="4916562" cy="3024311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1457059" y="1812563"/>
            <a:ext cx="0" cy="85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5400000" flipV="1">
            <a:off x="1457059" y="1812563"/>
            <a:ext cx="0" cy="85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64153" y="2240658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</a:t>
            </a:r>
            <a:r>
              <a:rPr lang="fr-CA" dirty="0" smtClean="0"/>
              <a:t>{}=I</a:t>
            </a:r>
            <a:endParaRPr lang="fr-CA" dirty="0"/>
          </a:p>
        </p:txBody>
      </p:sp>
      <p:sp>
        <p:nvSpPr>
          <p:cNvPr id="58" name="TextBox 57"/>
          <p:cNvSpPr txBox="1"/>
          <p:nvPr/>
        </p:nvSpPr>
        <p:spPr>
          <a:xfrm>
            <a:off x="1486627" y="1560740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Im{}=Q</a:t>
            </a:r>
            <a:endParaRPr lang="fr-CA" dirty="0"/>
          </a:p>
        </p:txBody>
      </p:sp>
      <p:grpSp>
        <p:nvGrpSpPr>
          <p:cNvPr id="23" name="Group 22"/>
          <p:cNvGrpSpPr/>
          <p:nvPr/>
        </p:nvGrpSpPr>
        <p:grpSpPr>
          <a:xfrm>
            <a:off x="537032" y="3179892"/>
            <a:ext cx="2630311" cy="1202267"/>
            <a:chOff x="468489" y="3575754"/>
            <a:chExt cx="2630311" cy="1202267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765812" y="3575754"/>
              <a:ext cx="0" cy="1202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40034" y="4176888"/>
              <a:ext cx="2558766" cy="170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68489" y="3714044"/>
              <a:ext cx="982134" cy="982134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468489" y="462104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4" name="Oval 33"/>
            <p:cNvSpPr/>
            <p:nvPr/>
          </p:nvSpPr>
          <p:spPr>
            <a:xfrm>
              <a:off x="647083" y="4451003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5" name="Oval 34"/>
            <p:cNvSpPr/>
            <p:nvPr/>
          </p:nvSpPr>
          <p:spPr>
            <a:xfrm>
              <a:off x="847108" y="4250943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6" name="Oval 35"/>
            <p:cNvSpPr/>
            <p:nvPr/>
          </p:nvSpPr>
          <p:spPr>
            <a:xfrm>
              <a:off x="1048231" y="4048374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7" name="Oval 36"/>
            <p:cNvSpPr/>
            <p:nvPr/>
          </p:nvSpPr>
          <p:spPr>
            <a:xfrm>
              <a:off x="1261445" y="3831871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8" name="Oval 37"/>
            <p:cNvSpPr/>
            <p:nvPr/>
          </p:nvSpPr>
          <p:spPr>
            <a:xfrm>
              <a:off x="1437604" y="466040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1438897" y="3749816"/>
              <a:ext cx="982134" cy="982134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1613482" y="4476087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Oval 42"/>
            <p:cNvSpPr/>
            <p:nvPr/>
          </p:nvSpPr>
          <p:spPr>
            <a:xfrm>
              <a:off x="1792076" y="430604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4" name="Oval 43"/>
            <p:cNvSpPr/>
            <p:nvPr/>
          </p:nvSpPr>
          <p:spPr>
            <a:xfrm>
              <a:off x="1992101" y="410598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5" name="Oval 44"/>
            <p:cNvSpPr/>
            <p:nvPr/>
          </p:nvSpPr>
          <p:spPr>
            <a:xfrm>
              <a:off x="2193224" y="3903416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6" name="Oval 45"/>
            <p:cNvSpPr/>
            <p:nvPr/>
          </p:nvSpPr>
          <p:spPr>
            <a:xfrm>
              <a:off x="2406438" y="3686913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V="1">
              <a:off x="2445911" y="4193974"/>
              <a:ext cx="548036" cy="548036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2472455" y="4642883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4" name="Oval 53"/>
            <p:cNvSpPr/>
            <p:nvPr/>
          </p:nvSpPr>
          <p:spPr>
            <a:xfrm>
              <a:off x="2673578" y="4440314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0" name="Oval 59"/>
            <p:cNvSpPr/>
            <p:nvPr/>
          </p:nvSpPr>
          <p:spPr>
            <a:xfrm>
              <a:off x="2886792" y="4223811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81857" y="306570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+</a:t>
            </a:r>
            <a:r>
              <a:rPr lang="fr-CA" dirty="0" smtClean="0">
                <a:latin typeface="Symbol" panose="05050102010706020507" pitchFamily="18" charset="2"/>
              </a:rPr>
              <a:t>p</a:t>
            </a:r>
            <a:endParaRPr lang="fr-CA" dirty="0">
              <a:latin typeface="Symbol" panose="05050102010706020507" pitchFamily="18" charset="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49545" y="40163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-</a:t>
            </a:r>
            <a:r>
              <a:rPr lang="fr-CA" dirty="0" smtClean="0">
                <a:latin typeface="Symbol" panose="05050102010706020507" pitchFamily="18" charset="2"/>
              </a:rPr>
              <a:t>p</a:t>
            </a:r>
            <a:endParaRPr lang="fr-CA" dirty="0">
              <a:latin typeface="Symbol" panose="05050102010706020507" pitchFamily="18" charset="2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2654742"/>
              </p:ext>
            </p:extLst>
          </p:nvPr>
        </p:nvGraphicFramePr>
        <p:xfrm>
          <a:off x="155063" y="2768184"/>
          <a:ext cx="1746405" cy="366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4" imgW="1269720" imgH="266400" progId="Equation.DSMT4">
                  <p:embed/>
                </p:oleObj>
              </mc:Choice>
              <mc:Fallback>
                <p:oleObj name="Equation" r:id="rId4" imgW="12697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063" y="2768184"/>
                        <a:ext cx="1746405" cy="366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127153" y="4952923"/>
            <a:ext cx="3149064" cy="1660367"/>
            <a:chOff x="127153" y="4952923"/>
            <a:chExt cx="3149064" cy="1660367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832186" y="5389870"/>
              <a:ext cx="0" cy="1202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06408" y="5991004"/>
              <a:ext cx="2558766" cy="170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14423" y="5669005"/>
              <a:ext cx="2725873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578347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6" name="Oval 65"/>
            <p:cNvSpPr/>
            <p:nvPr/>
          </p:nvSpPr>
          <p:spPr>
            <a:xfrm>
              <a:off x="759715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7" name="Oval 66"/>
            <p:cNvSpPr/>
            <p:nvPr/>
          </p:nvSpPr>
          <p:spPr>
            <a:xfrm>
              <a:off x="941083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Oval 67"/>
            <p:cNvSpPr/>
            <p:nvPr/>
          </p:nvSpPr>
          <p:spPr>
            <a:xfrm>
              <a:off x="1122451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9" name="Oval 68"/>
            <p:cNvSpPr/>
            <p:nvPr/>
          </p:nvSpPr>
          <p:spPr>
            <a:xfrm>
              <a:off x="1303819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0" name="Oval 69"/>
            <p:cNvSpPr/>
            <p:nvPr/>
          </p:nvSpPr>
          <p:spPr>
            <a:xfrm>
              <a:off x="1457059" y="654174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508233" y="6271428"/>
              <a:ext cx="2767984" cy="11769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666555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3" name="Oval 72"/>
            <p:cNvSpPr/>
            <p:nvPr/>
          </p:nvSpPr>
          <p:spPr>
            <a:xfrm>
              <a:off x="1847923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4" name="Oval 73"/>
            <p:cNvSpPr/>
            <p:nvPr/>
          </p:nvSpPr>
          <p:spPr>
            <a:xfrm>
              <a:off x="2029291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5" name="Oval 74"/>
            <p:cNvSpPr/>
            <p:nvPr/>
          </p:nvSpPr>
          <p:spPr>
            <a:xfrm>
              <a:off x="2210659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6" name="Oval 75"/>
            <p:cNvSpPr/>
            <p:nvPr/>
          </p:nvSpPr>
          <p:spPr>
            <a:xfrm>
              <a:off x="2392027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8" name="Oval 77"/>
            <p:cNvSpPr/>
            <p:nvPr/>
          </p:nvSpPr>
          <p:spPr>
            <a:xfrm>
              <a:off x="2576906" y="654174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9" name="Oval 78"/>
            <p:cNvSpPr/>
            <p:nvPr/>
          </p:nvSpPr>
          <p:spPr>
            <a:xfrm>
              <a:off x="2754763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80" name="Oval 79"/>
            <p:cNvSpPr/>
            <p:nvPr/>
          </p:nvSpPr>
          <p:spPr>
            <a:xfrm>
              <a:off x="2936136" y="5927375"/>
              <a:ext cx="71545" cy="7154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1078" y="5982955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/>
                <a:t>-</a:t>
              </a:r>
              <a:r>
                <a:rPr lang="fr-CA" dirty="0" smtClean="0">
                  <a:latin typeface="Symbol" panose="05050102010706020507" pitchFamily="18" charset="2"/>
                </a:rPr>
                <a:t>p</a:t>
              </a:r>
              <a:endParaRPr lang="fr-CA" dirty="0">
                <a:latin typeface="Symbol" panose="05050102010706020507" pitchFamily="18" charset="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27153" y="5463957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/>
                <a:t>+</a:t>
              </a:r>
              <a:r>
                <a:rPr lang="fr-CA" dirty="0" smtClean="0">
                  <a:latin typeface="Symbol" panose="05050102010706020507" pitchFamily="18" charset="2"/>
                </a:rPr>
                <a:t>p</a:t>
              </a:r>
              <a:endParaRPr lang="fr-CA" dirty="0">
                <a:latin typeface="Symbol" panose="05050102010706020507" pitchFamily="18" charset="2"/>
              </a:endParaRPr>
            </a:p>
          </p:txBody>
        </p:sp>
        <p:graphicFrame>
          <p:nvGraphicFramePr>
            <p:cNvPr id="84" name="Objec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5664619"/>
                </p:ext>
              </p:extLst>
            </p:nvPr>
          </p:nvGraphicFramePr>
          <p:xfrm>
            <a:off x="192868" y="4952923"/>
            <a:ext cx="1990901" cy="3667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3" name="Equation" r:id="rId6" imgW="1447560" imgH="266400" progId="Equation.DSMT4">
                    <p:embed/>
                  </p:oleObj>
                </mc:Choice>
                <mc:Fallback>
                  <p:oleObj name="Equation" r:id="rId6" imgW="1447560" imgH="266400" progId="Equation.DSMT4">
                    <p:embed/>
                    <p:pic>
                      <p:nvPicPr>
                        <p:cNvPr id="32" name="Object 3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2868" y="4952923"/>
                          <a:ext cx="1990901" cy="3667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5" name="Oval 84"/>
          <p:cNvSpPr/>
          <p:nvPr/>
        </p:nvSpPr>
        <p:spPr>
          <a:xfrm>
            <a:off x="1477479" y="5926148"/>
            <a:ext cx="71545" cy="715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6" name="Oval 85"/>
          <p:cNvSpPr/>
          <p:nvPr/>
        </p:nvSpPr>
        <p:spPr>
          <a:xfrm>
            <a:off x="2597326" y="5926148"/>
            <a:ext cx="71545" cy="715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7" name="Oval 86"/>
          <p:cNvSpPr/>
          <p:nvPr/>
        </p:nvSpPr>
        <p:spPr>
          <a:xfrm>
            <a:off x="1197503" y="2332769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8" name="Oval 87"/>
          <p:cNvSpPr/>
          <p:nvPr/>
        </p:nvSpPr>
        <p:spPr>
          <a:xfrm>
            <a:off x="1354002" y="2449563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9" name="Oval 88"/>
          <p:cNvSpPr/>
          <p:nvPr/>
        </p:nvSpPr>
        <p:spPr>
          <a:xfrm>
            <a:off x="1573526" y="2411257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0" name="Oval 89"/>
          <p:cNvSpPr/>
          <p:nvPr/>
        </p:nvSpPr>
        <p:spPr>
          <a:xfrm>
            <a:off x="1670139" y="2263311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1" name="Oval 90"/>
          <p:cNvSpPr/>
          <p:nvPr/>
        </p:nvSpPr>
        <p:spPr>
          <a:xfrm>
            <a:off x="1631483" y="2048386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2" name="Oval 91"/>
          <p:cNvSpPr/>
          <p:nvPr/>
        </p:nvSpPr>
        <p:spPr>
          <a:xfrm>
            <a:off x="1425547" y="1943390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3" name="Oval 92"/>
          <p:cNvSpPr/>
          <p:nvPr/>
        </p:nvSpPr>
        <p:spPr>
          <a:xfrm>
            <a:off x="1231998" y="2021825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7449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1" grpId="0"/>
      <p:bldP spid="85" grpId="0" animBg="1"/>
      <p:bldP spid="8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7" y="2255462"/>
            <a:ext cx="6143961" cy="3921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Loop </a:t>
            </a:r>
            <a:r>
              <a:rPr lang="fr-CA" dirty="0" err="1" smtClean="0"/>
              <a:t>filter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4820" y="484505"/>
            <a:ext cx="4815840" cy="4351338"/>
          </a:xfrm>
        </p:spPr>
        <p:txBody>
          <a:bodyPr/>
          <a:lstStyle/>
          <a:p>
            <a:r>
              <a:rPr lang="fr-CA" dirty="0" err="1" smtClean="0"/>
              <a:t>Proportionnal</a:t>
            </a:r>
            <a:r>
              <a:rPr lang="fr-CA" dirty="0" smtClean="0"/>
              <a:t>, </a:t>
            </a:r>
            <a:r>
              <a:rPr lang="fr-CA" dirty="0" err="1" smtClean="0"/>
              <a:t>Integral</a:t>
            </a:r>
            <a:r>
              <a:rPr lang="fr-CA" dirty="0" smtClean="0"/>
              <a:t> and double-</a:t>
            </a:r>
            <a:r>
              <a:rPr lang="fr-CA" dirty="0" err="1" smtClean="0"/>
              <a:t>integral</a:t>
            </a:r>
            <a:r>
              <a:rPr lang="fr-CA" dirty="0" smtClean="0"/>
              <a:t> </a:t>
            </a:r>
            <a:r>
              <a:rPr lang="fr-CA" dirty="0" err="1" smtClean="0"/>
              <a:t>branch</a:t>
            </a:r>
            <a:endParaRPr lang="fr-CA" dirty="0" smtClean="0"/>
          </a:p>
          <a:p>
            <a:pPr lvl="1"/>
            <a:r>
              <a:rPr lang="fr-CA" dirty="0" smtClean="0"/>
              <a:t>High noise rejection at </a:t>
            </a:r>
            <a:r>
              <a:rPr lang="fr-CA" dirty="0" err="1" smtClean="0"/>
              <a:t>low</a:t>
            </a:r>
            <a:r>
              <a:rPr lang="fr-CA" dirty="0" smtClean="0"/>
              <a:t> </a:t>
            </a:r>
            <a:r>
              <a:rPr lang="fr-CA" dirty="0" err="1" smtClean="0"/>
              <a:t>freq</a:t>
            </a:r>
            <a:endParaRPr lang="fr-CA" dirty="0" smtClean="0"/>
          </a:p>
          <a:p>
            <a:r>
              <a:rPr lang="fr-CA" dirty="0" smtClean="0"/>
              <a:t>Gain </a:t>
            </a:r>
            <a:r>
              <a:rPr lang="fr-CA" dirty="0" err="1" smtClean="0"/>
              <a:t>tuning</a:t>
            </a:r>
            <a:r>
              <a:rPr lang="fr-CA" dirty="0" smtClean="0"/>
              <a:t> </a:t>
            </a:r>
            <a:r>
              <a:rPr lang="fr-CA" dirty="0" err="1" smtClean="0"/>
              <a:t>through</a:t>
            </a:r>
            <a:r>
              <a:rPr lang="fr-CA" dirty="0" smtClean="0"/>
              <a:t> </a:t>
            </a:r>
            <a:r>
              <a:rPr lang="fr-CA" dirty="0" err="1" smtClean="0"/>
              <a:t>Bode</a:t>
            </a:r>
            <a:r>
              <a:rPr lang="fr-CA" dirty="0" smtClean="0"/>
              <a:t> </a:t>
            </a:r>
            <a:r>
              <a:rPr lang="fr-CA" dirty="0" err="1" smtClean="0"/>
              <a:t>diagram</a:t>
            </a:r>
            <a:r>
              <a:rPr lang="fr-CA" dirty="0" smtClean="0"/>
              <a:t> in UI</a:t>
            </a:r>
            <a:endParaRPr lang="fr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025" y="4894263"/>
            <a:ext cx="3418036" cy="163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087104" y="5206206"/>
            <a:ext cx="787382" cy="348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31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Feature</a:t>
            </a:r>
            <a:r>
              <a:rPr lang="fr-CA" dirty="0" smtClean="0"/>
              <a:t>: </a:t>
            </a:r>
            <a:r>
              <a:rPr lang="fr-CA" dirty="0" err="1" smtClean="0"/>
              <a:t>Vector</a:t>
            </a:r>
            <a:r>
              <a:rPr lang="fr-CA" dirty="0" smtClean="0"/>
              <a:t> Network Analyzer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" y="5463540"/>
            <a:ext cx="5417820" cy="1086802"/>
          </a:xfrm>
        </p:spPr>
        <p:txBody>
          <a:bodyPr>
            <a:noAutofit/>
          </a:bodyPr>
          <a:lstStyle/>
          <a:p>
            <a:r>
              <a:rPr lang="fr-CA" sz="2000" dirty="0" err="1" smtClean="0"/>
              <a:t>Measures</a:t>
            </a:r>
            <a:r>
              <a:rPr lang="fr-CA" sz="2000" dirty="0" smtClean="0"/>
              <a:t> </a:t>
            </a:r>
            <a:r>
              <a:rPr lang="fr-CA" sz="2000" dirty="0" err="1" smtClean="0"/>
              <a:t>baseband</a:t>
            </a:r>
            <a:r>
              <a:rPr lang="fr-CA" sz="2000" dirty="0" smtClean="0"/>
              <a:t> OR FM </a:t>
            </a:r>
            <a:r>
              <a:rPr lang="fr-CA" sz="2000" dirty="0" err="1" smtClean="0"/>
              <a:t>transfer</a:t>
            </a:r>
            <a:r>
              <a:rPr lang="fr-CA" sz="2000" dirty="0" smtClean="0"/>
              <a:t> </a:t>
            </a:r>
            <a:r>
              <a:rPr lang="fr-CA" sz="2000" dirty="0" err="1" smtClean="0"/>
              <a:t>functions</a:t>
            </a:r>
            <a:endParaRPr lang="fr-CA" sz="2000" dirty="0" smtClean="0"/>
          </a:p>
          <a:p>
            <a:r>
              <a:rPr lang="fr-CA" sz="2000" dirty="0" err="1" smtClean="0"/>
              <a:t>Very</a:t>
            </a:r>
            <a:r>
              <a:rPr lang="fr-CA" sz="2000" dirty="0" smtClean="0"/>
              <a:t> </a:t>
            </a:r>
            <a:r>
              <a:rPr lang="fr-CA" sz="2000" dirty="0" err="1" smtClean="0"/>
              <a:t>useful</a:t>
            </a:r>
            <a:r>
              <a:rPr lang="fr-CA" sz="2000" dirty="0" smtClean="0"/>
              <a:t> for </a:t>
            </a:r>
            <a:r>
              <a:rPr lang="fr-CA" sz="2000" dirty="0" err="1" smtClean="0"/>
              <a:t>loop</a:t>
            </a:r>
            <a:r>
              <a:rPr lang="fr-CA" sz="2000" dirty="0" smtClean="0"/>
              <a:t> </a:t>
            </a:r>
            <a:r>
              <a:rPr lang="fr-CA" sz="2000" dirty="0" err="1" smtClean="0"/>
              <a:t>tuning</a:t>
            </a:r>
            <a:endParaRPr lang="fr-CA" sz="2000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22" y="1391284"/>
            <a:ext cx="6640458" cy="3873601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64" y="5018088"/>
            <a:ext cx="3418036" cy="163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947635" y="6209506"/>
            <a:ext cx="834290" cy="448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726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Frequency</a:t>
            </a:r>
            <a:r>
              <a:rPr lang="fr-CA" dirty="0"/>
              <a:t> </a:t>
            </a:r>
            <a:r>
              <a:rPr lang="fr-CA" dirty="0" err="1"/>
              <a:t>counter</a:t>
            </a:r>
            <a:r>
              <a:rPr lang="fr-CA" dirty="0"/>
              <a:t> &amp; lock - </a:t>
            </a:r>
            <a:br>
              <a:rPr lang="fr-CA" dirty="0"/>
            </a:br>
            <a:r>
              <a:rPr lang="fr-CA" dirty="0" err="1"/>
              <a:t>Example</a:t>
            </a:r>
            <a:r>
              <a:rPr lang="fr-CA" dirty="0"/>
              <a:t> </a:t>
            </a:r>
            <a:r>
              <a:rPr lang="fr-CA" dirty="0" err="1" smtClean="0"/>
              <a:t>results</a:t>
            </a:r>
            <a:r>
              <a:rPr lang="fr-CA" dirty="0" smtClean="0"/>
              <a:t> – 5 </a:t>
            </a:r>
            <a:r>
              <a:rPr lang="fr-CA" dirty="0" err="1" smtClean="0"/>
              <a:t>days</a:t>
            </a:r>
            <a:r>
              <a:rPr lang="fr-CA" dirty="0" smtClean="0"/>
              <a:t> </a:t>
            </a:r>
            <a:r>
              <a:rPr lang="fr-CA" dirty="0" err="1" smtClean="0"/>
              <a:t>locked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1800" dirty="0" smtClean="0"/>
              <a:t>CEO lock on a </a:t>
            </a:r>
            <a:r>
              <a:rPr lang="fr-CA" sz="1800" dirty="0" err="1" smtClean="0"/>
              <a:t>fiber</a:t>
            </a:r>
            <a:r>
              <a:rPr lang="fr-CA" sz="1800" dirty="0" smtClean="0"/>
              <a:t> PM </a:t>
            </a:r>
            <a:r>
              <a:rPr lang="fr-CA" sz="1800" dirty="0" err="1" smtClean="0"/>
              <a:t>comb</a:t>
            </a:r>
            <a:endParaRPr lang="fr-CA" sz="1800" dirty="0" smtClean="0"/>
          </a:p>
          <a:p>
            <a:r>
              <a:rPr lang="fr-CA" sz="1800" dirty="0" smtClean="0"/>
              <a:t>In-</a:t>
            </a:r>
            <a:r>
              <a:rPr lang="fr-CA" sz="1800" dirty="0" err="1" smtClean="0"/>
              <a:t>loop</a:t>
            </a:r>
            <a:r>
              <a:rPr lang="fr-CA" sz="1800" dirty="0" smtClean="0"/>
              <a:t> count</a:t>
            </a:r>
          </a:p>
          <a:p>
            <a:endParaRPr lang="fr-CA" sz="1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27" y="2502709"/>
            <a:ext cx="6773283" cy="4003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5526" y="1762890"/>
            <a:ext cx="323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ILX Amplifier </a:t>
            </a:r>
            <a:r>
              <a:rPr lang="fr-CA" dirty="0" err="1" smtClean="0"/>
              <a:t>pump</a:t>
            </a:r>
            <a:r>
              <a:rPr lang="fr-CA" dirty="0" smtClean="0"/>
              <a:t> driver: E511!</a:t>
            </a:r>
            <a:endParaRPr lang="fr-CA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315200" y="2232199"/>
            <a:ext cx="312420" cy="1996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8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Talk </a:t>
            </a:r>
            <a:r>
              <a:rPr lang="fr-CA" dirty="0" err="1" smtClean="0"/>
              <a:t>outline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3200" dirty="0" smtClean="0"/>
              <a:t>Digital control for </a:t>
            </a:r>
            <a:r>
              <a:rPr lang="fr-CA" sz="3200" dirty="0" err="1" smtClean="0"/>
              <a:t>combs</a:t>
            </a:r>
            <a:endParaRPr lang="fr-CA" sz="3200" dirty="0" smtClean="0"/>
          </a:p>
          <a:p>
            <a:pPr lvl="1"/>
            <a:r>
              <a:rPr lang="fr-CA" sz="2800" dirty="0" err="1" smtClean="0"/>
              <a:t>Why</a:t>
            </a:r>
            <a:r>
              <a:rPr lang="fr-CA" sz="2800" dirty="0" smtClean="0"/>
              <a:t> digital?</a:t>
            </a:r>
          </a:p>
          <a:p>
            <a:pPr lvl="1"/>
            <a:r>
              <a:rPr lang="fr-CA" sz="2800" dirty="0" err="1" smtClean="0"/>
              <a:t>Available</a:t>
            </a:r>
            <a:r>
              <a:rPr lang="fr-CA" sz="2800" dirty="0" smtClean="0"/>
              <a:t> versions</a:t>
            </a:r>
          </a:p>
          <a:p>
            <a:pPr lvl="1"/>
            <a:r>
              <a:rPr lang="fr-CA" sz="2800" dirty="0" err="1" smtClean="0"/>
              <a:t>Implementation</a:t>
            </a:r>
            <a:endParaRPr lang="fr-CA" sz="2800" dirty="0" smtClean="0"/>
          </a:p>
          <a:p>
            <a:pPr lvl="1"/>
            <a:r>
              <a:rPr lang="fr-CA" sz="2800" dirty="0" err="1" smtClean="0"/>
              <a:t>Features</a:t>
            </a:r>
            <a:endParaRPr lang="fr-CA" sz="2800" dirty="0" smtClean="0"/>
          </a:p>
          <a:p>
            <a:r>
              <a:rPr lang="fr-CA" sz="3200" dirty="0" smtClean="0"/>
              <a:t>Cycle slips in digital </a:t>
            </a:r>
            <a:r>
              <a:rPr lang="fr-CA" sz="3200" dirty="0" err="1" smtClean="0"/>
              <a:t>PLLs</a:t>
            </a:r>
            <a:endParaRPr lang="fr-CA" sz="3200" dirty="0" smtClean="0"/>
          </a:p>
          <a:p>
            <a:pPr lvl="1"/>
            <a:r>
              <a:rPr lang="fr-CA" sz="2800" dirty="0" smtClean="0"/>
              <a:t>Cycle slip </a:t>
            </a:r>
            <a:r>
              <a:rPr lang="fr-CA" sz="2800" dirty="0" err="1" smtClean="0"/>
              <a:t>probabilities</a:t>
            </a:r>
            <a:endParaRPr lang="fr-CA" sz="2800" dirty="0" smtClean="0"/>
          </a:p>
          <a:p>
            <a:pPr lvl="1"/>
            <a:r>
              <a:rPr lang="fr-CA" sz="2800" dirty="0" err="1" smtClean="0"/>
              <a:t>Effect</a:t>
            </a:r>
            <a:r>
              <a:rPr lang="fr-CA" sz="2800" dirty="0" smtClean="0"/>
              <a:t> of </a:t>
            </a:r>
            <a:r>
              <a:rPr lang="fr-CA" sz="2800" dirty="0" err="1" smtClean="0"/>
              <a:t>filter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60040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Cycle slips: </a:t>
            </a:r>
            <a:r>
              <a:rPr lang="fr-CA" dirty="0" err="1" smtClean="0"/>
              <a:t>What’s</a:t>
            </a:r>
            <a:r>
              <a:rPr lang="fr-CA" dirty="0" smtClean="0"/>
              <a:t> a cycle slip?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10485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In a traditional counter:</a:t>
            </a:r>
          </a:p>
          <a:p>
            <a:endParaRPr lang="en-CA" dirty="0" smtClean="0"/>
          </a:p>
          <a:p>
            <a:endParaRPr lang="en-CA" dirty="0"/>
          </a:p>
          <a:p>
            <a:endParaRPr lang="en-CA" dirty="0"/>
          </a:p>
          <a:p>
            <a:r>
              <a:rPr lang="en-CA" dirty="0" smtClean="0"/>
              <a:t>In the complex plane:</a:t>
            </a:r>
            <a:endParaRPr lang="en-CA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810000" y="2334142"/>
            <a:ext cx="0" cy="1242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05000" y="2932743"/>
            <a:ext cx="62179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110740" y="2675743"/>
            <a:ext cx="6120130" cy="525177"/>
          </a:xfrm>
          <a:custGeom>
            <a:avLst/>
            <a:gdLst>
              <a:gd name="connsiteX0" fmla="*/ 0 w 5684520"/>
              <a:gd name="connsiteY0" fmla="*/ 7701 h 30561"/>
              <a:gd name="connsiteX1" fmla="*/ 594360 w 5684520"/>
              <a:gd name="connsiteY1" fmla="*/ 7701 h 30561"/>
              <a:gd name="connsiteX2" fmla="*/ 1371600 w 5684520"/>
              <a:gd name="connsiteY2" fmla="*/ 30561 h 30561"/>
              <a:gd name="connsiteX3" fmla="*/ 1737360 w 5684520"/>
              <a:gd name="connsiteY3" fmla="*/ 22941 h 30561"/>
              <a:gd name="connsiteX4" fmla="*/ 2377440 w 5684520"/>
              <a:gd name="connsiteY4" fmla="*/ 81 h 30561"/>
              <a:gd name="connsiteX5" fmla="*/ 3124200 w 5684520"/>
              <a:gd name="connsiteY5" fmla="*/ 15321 h 30561"/>
              <a:gd name="connsiteX6" fmla="*/ 3718560 w 5684520"/>
              <a:gd name="connsiteY6" fmla="*/ 15321 h 30561"/>
              <a:gd name="connsiteX7" fmla="*/ 4389120 w 5684520"/>
              <a:gd name="connsiteY7" fmla="*/ 22941 h 30561"/>
              <a:gd name="connsiteX8" fmla="*/ 4922520 w 5684520"/>
              <a:gd name="connsiteY8" fmla="*/ 22941 h 30561"/>
              <a:gd name="connsiteX9" fmla="*/ 5684520 w 5684520"/>
              <a:gd name="connsiteY9" fmla="*/ 15321 h 30561"/>
              <a:gd name="connsiteX0" fmla="*/ 0 w 5684520"/>
              <a:gd name="connsiteY0" fmla="*/ 140550 h 163410"/>
              <a:gd name="connsiteX1" fmla="*/ 594360 w 5684520"/>
              <a:gd name="connsiteY1" fmla="*/ 140550 h 163410"/>
              <a:gd name="connsiteX2" fmla="*/ 1371600 w 5684520"/>
              <a:gd name="connsiteY2" fmla="*/ 163410 h 163410"/>
              <a:gd name="connsiteX3" fmla="*/ 1737360 w 5684520"/>
              <a:gd name="connsiteY3" fmla="*/ 155790 h 163410"/>
              <a:gd name="connsiteX4" fmla="*/ 2377440 w 5684520"/>
              <a:gd name="connsiteY4" fmla="*/ 132930 h 163410"/>
              <a:gd name="connsiteX5" fmla="*/ 3124200 w 5684520"/>
              <a:gd name="connsiteY5" fmla="*/ 148170 h 163410"/>
              <a:gd name="connsiteX6" fmla="*/ 3718560 w 5684520"/>
              <a:gd name="connsiteY6" fmla="*/ 148170 h 163410"/>
              <a:gd name="connsiteX7" fmla="*/ 4389120 w 5684520"/>
              <a:gd name="connsiteY7" fmla="*/ 155790 h 163410"/>
              <a:gd name="connsiteX8" fmla="*/ 4922520 w 5684520"/>
              <a:gd name="connsiteY8" fmla="*/ 155790 h 163410"/>
              <a:gd name="connsiteX9" fmla="*/ 5684520 w 5684520"/>
              <a:gd name="connsiteY9" fmla="*/ 148170 h 163410"/>
              <a:gd name="connsiteX0" fmla="*/ 0 w 5684520"/>
              <a:gd name="connsiteY0" fmla="*/ 265837 h 445783"/>
              <a:gd name="connsiteX1" fmla="*/ 594360 w 5684520"/>
              <a:gd name="connsiteY1" fmla="*/ 265837 h 445783"/>
              <a:gd name="connsiteX2" fmla="*/ 1371600 w 5684520"/>
              <a:gd name="connsiteY2" fmla="*/ 288697 h 445783"/>
              <a:gd name="connsiteX3" fmla="*/ 1737360 w 5684520"/>
              <a:gd name="connsiteY3" fmla="*/ 281077 h 445783"/>
              <a:gd name="connsiteX4" fmla="*/ 2377440 w 5684520"/>
              <a:gd name="connsiteY4" fmla="*/ 258217 h 445783"/>
              <a:gd name="connsiteX5" fmla="*/ 3124200 w 5684520"/>
              <a:gd name="connsiteY5" fmla="*/ 273457 h 445783"/>
              <a:gd name="connsiteX6" fmla="*/ 3718560 w 5684520"/>
              <a:gd name="connsiteY6" fmla="*/ 273457 h 445783"/>
              <a:gd name="connsiteX7" fmla="*/ 4389120 w 5684520"/>
              <a:gd name="connsiteY7" fmla="*/ 281077 h 445783"/>
              <a:gd name="connsiteX8" fmla="*/ 4922520 w 5684520"/>
              <a:gd name="connsiteY8" fmla="*/ 281077 h 445783"/>
              <a:gd name="connsiteX9" fmla="*/ 5684520 w 5684520"/>
              <a:gd name="connsiteY9" fmla="*/ 273457 h 445783"/>
              <a:gd name="connsiteX0" fmla="*/ 0 w 5684520"/>
              <a:gd name="connsiteY0" fmla="*/ 265837 h 496382"/>
              <a:gd name="connsiteX1" fmla="*/ 594360 w 5684520"/>
              <a:gd name="connsiteY1" fmla="*/ 265837 h 496382"/>
              <a:gd name="connsiteX2" fmla="*/ 1371600 w 5684520"/>
              <a:gd name="connsiteY2" fmla="*/ 288697 h 496382"/>
              <a:gd name="connsiteX3" fmla="*/ 1737360 w 5684520"/>
              <a:gd name="connsiteY3" fmla="*/ 281077 h 496382"/>
              <a:gd name="connsiteX4" fmla="*/ 2377440 w 5684520"/>
              <a:gd name="connsiteY4" fmla="*/ 258217 h 496382"/>
              <a:gd name="connsiteX5" fmla="*/ 3124200 w 5684520"/>
              <a:gd name="connsiteY5" fmla="*/ 273457 h 496382"/>
              <a:gd name="connsiteX6" fmla="*/ 3718560 w 5684520"/>
              <a:gd name="connsiteY6" fmla="*/ 273457 h 496382"/>
              <a:gd name="connsiteX7" fmla="*/ 4389120 w 5684520"/>
              <a:gd name="connsiteY7" fmla="*/ 281077 h 496382"/>
              <a:gd name="connsiteX8" fmla="*/ 4922520 w 5684520"/>
              <a:gd name="connsiteY8" fmla="*/ 281077 h 496382"/>
              <a:gd name="connsiteX9" fmla="*/ 5684520 w 5684520"/>
              <a:gd name="connsiteY9" fmla="*/ 273457 h 496382"/>
              <a:gd name="connsiteX0" fmla="*/ 0 w 5684520"/>
              <a:gd name="connsiteY0" fmla="*/ 285111 h 515656"/>
              <a:gd name="connsiteX1" fmla="*/ 594360 w 5684520"/>
              <a:gd name="connsiteY1" fmla="*/ 285111 h 515656"/>
              <a:gd name="connsiteX2" fmla="*/ 1371600 w 5684520"/>
              <a:gd name="connsiteY2" fmla="*/ 307971 h 515656"/>
              <a:gd name="connsiteX3" fmla="*/ 1737360 w 5684520"/>
              <a:gd name="connsiteY3" fmla="*/ 300351 h 515656"/>
              <a:gd name="connsiteX4" fmla="*/ 2377440 w 5684520"/>
              <a:gd name="connsiteY4" fmla="*/ 277491 h 515656"/>
              <a:gd name="connsiteX5" fmla="*/ 3124200 w 5684520"/>
              <a:gd name="connsiteY5" fmla="*/ 292731 h 515656"/>
              <a:gd name="connsiteX6" fmla="*/ 3718560 w 5684520"/>
              <a:gd name="connsiteY6" fmla="*/ 292731 h 515656"/>
              <a:gd name="connsiteX7" fmla="*/ 4389120 w 5684520"/>
              <a:gd name="connsiteY7" fmla="*/ 300351 h 515656"/>
              <a:gd name="connsiteX8" fmla="*/ 4922520 w 5684520"/>
              <a:gd name="connsiteY8" fmla="*/ 300351 h 515656"/>
              <a:gd name="connsiteX9" fmla="*/ 5684520 w 5684520"/>
              <a:gd name="connsiteY9" fmla="*/ 292731 h 515656"/>
              <a:gd name="connsiteX0" fmla="*/ 0 w 5684520"/>
              <a:gd name="connsiteY0" fmla="*/ 270772 h 485492"/>
              <a:gd name="connsiteX1" fmla="*/ 594360 w 5684520"/>
              <a:gd name="connsiteY1" fmla="*/ 270772 h 485492"/>
              <a:gd name="connsiteX2" fmla="*/ 1371600 w 5684520"/>
              <a:gd name="connsiteY2" fmla="*/ 293632 h 485492"/>
              <a:gd name="connsiteX3" fmla="*/ 1737360 w 5684520"/>
              <a:gd name="connsiteY3" fmla="*/ 286012 h 485492"/>
              <a:gd name="connsiteX4" fmla="*/ 2377440 w 5684520"/>
              <a:gd name="connsiteY4" fmla="*/ 263152 h 485492"/>
              <a:gd name="connsiteX5" fmla="*/ 3124200 w 5684520"/>
              <a:gd name="connsiteY5" fmla="*/ 278392 h 485492"/>
              <a:gd name="connsiteX6" fmla="*/ 3718560 w 5684520"/>
              <a:gd name="connsiteY6" fmla="*/ 278392 h 485492"/>
              <a:gd name="connsiteX7" fmla="*/ 4389120 w 5684520"/>
              <a:gd name="connsiteY7" fmla="*/ 286012 h 485492"/>
              <a:gd name="connsiteX8" fmla="*/ 4922520 w 5684520"/>
              <a:gd name="connsiteY8" fmla="*/ 286012 h 485492"/>
              <a:gd name="connsiteX9" fmla="*/ 5684520 w 5684520"/>
              <a:gd name="connsiteY9" fmla="*/ 278392 h 485492"/>
              <a:gd name="connsiteX0" fmla="*/ 0 w 5684520"/>
              <a:gd name="connsiteY0" fmla="*/ 270772 h 528429"/>
              <a:gd name="connsiteX1" fmla="*/ 594360 w 5684520"/>
              <a:gd name="connsiteY1" fmla="*/ 270772 h 528429"/>
              <a:gd name="connsiteX2" fmla="*/ 1371600 w 5684520"/>
              <a:gd name="connsiteY2" fmla="*/ 293632 h 528429"/>
              <a:gd name="connsiteX3" fmla="*/ 1737360 w 5684520"/>
              <a:gd name="connsiteY3" fmla="*/ 286012 h 528429"/>
              <a:gd name="connsiteX4" fmla="*/ 2377440 w 5684520"/>
              <a:gd name="connsiteY4" fmla="*/ 263152 h 528429"/>
              <a:gd name="connsiteX5" fmla="*/ 3124200 w 5684520"/>
              <a:gd name="connsiteY5" fmla="*/ 278392 h 528429"/>
              <a:gd name="connsiteX6" fmla="*/ 3718560 w 5684520"/>
              <a:gd name="connsiteY6" fmla="*/ 278392 h 528429"/>
              <a:gd name="connsiteX7" fmla="*/ 4389120 w 5684520"/>
              <a:gd name="connsiteY7" fmla="*/ 286012 h 528429"/>
              <a:gd name="connsiteX8" fmla="*/ 4922520 w 5684520"/>
              <a:gd name="connsiteY8" fmla="*/ 286012 h 528429"/>
              <a:gd name="connsiteX9" fmla="*/ 5684520 w 5684520"/>
              <a:gd name="connsiteY9" fmla="*/ 278392 h 528429"/>
              <a:gd name="connsiteX0" fmla="*/ 0 w 5684520"/>
              <a:gd name="connsiteY0" fmla="*/ 163407 h 297744"/>
              <a:gd name="connsiteX1" fmla="*/ 594360 w 5684520"/>
              <a:gd name="connsiteY1" fmla="*/ 163407 h 297744"/>
              <a:gd name="connsiteX2" fmla="*/ 1287780 w 5684520"/>
              <a:gd name="connsiteY2" fmla="*/ 163407 h 297744"/>
              <a:gd name="connsiteX3" fmla="*/ 1737360 w 5684520"/>
              <a:gd name="connsiteY3" fmla="*/ 178647 h 297744"/>
              <a:gd name="connsiteX4" fmla="*/ 2377440 w 5684520"/>
              <a:gd name="connsiteY4" fmla="*/ 155787 h 297744"/>
              <a:gd name="connsiteX5" fmla="*/ 3124200 w 5684520"/>
              <a:gd name="connsiteY5" fmla="*/ 171027 h 297744"/>
              <a:gd name="connsiteX6" fmla="*/ 3718560 w 5684520"/>
              <a:gd name="connsiteY6" fmla="*/ 171027 h 297744"/>
              <a:gd name="connsiteX7" fmla="*/ 4389120 w 5684520"/>
              <a:gd name="connsiteY7" fmla="*/ 178647 h 297744"/>
              <a:gd name="connsiteX8" fmla="*/ 4922520 w 5684520"/>
              <a:gd name="connsiteY8" fmla="*/ 178647 h 297744"/>
              <a:gd name="connsiteX9" fmla="*/ 5684520 w 5684520"/>
              <a:gd name="connsiteY9" fmla="*/ 171027 h 297744"/>
              <a:gd name="connsiteX0" fmla="*/ 0 w 5684520"/>
              <a:gd name="connsiteY0" fmla="*/ 163407 h 324838"/>
              <a:gd name="connsiteX1" fmla="*/ 594360 w 5684520"/>
              <a:gd name="connsiteY1" fmla="*/ 163407 h 324838"/>
              <a:gd name="connsiteX2" fmla="*/ 1287780 w 5684520"/>
              <a:gd name="connsiteY2" fmla="*/ 163407 h 324838"/>
              <a:gd name="connsiteX3" fmla="*/ 1737360 w 5684520"/>
              <a:gd name="connsiteY3" fmla="*/ 178647 h 324838"/>
              <a:gd name="connsiteX4" fmla="*/ 2377440 w 5684520"/>
              <a:gd name="connsiteY4" fmla="*/ 155787 h 324838"/>
              <a:gd name="connsiteX5" fmla="*/ 3124200 w 5684520"/>
              <a:gd name="connsiteY5" fmla="*/ 171027 h 324838"/>
              <a:gd name="connsiteX6" fmla="*/ 3718560 w 5684520"/>
              <a:gd name="connsiteY6" fmla="*/ 171027 h 324838"/>
              <a:gd name="connsiteX7" fmla="*/ 4389120 w 5684520"/>
              <a:gd name="connsiteY7" fmla="*/ 178647 h 324838"/>
              <a:gd name="connsiteX8" fmla="*/ 4922520 w 5684520"/>
              <a:gd name="connsiteY8" fmla="*/ 178647 h 324838"/>
              <a:gd name="connsiteX9" fmla="*/ 5684520 w 5684520"/>
              <a:gd name="connsiteY9" fmla="*/ 171027 h 324838"/>
              <a:gd name="connsiteX0" fmla="*/ 0 w 5684520"/>
              <a:gd name="connsiteY0" fmla="*/ 275034 h 548402"/>
              <a:gd name="connsiteX1" fmla="*/ 594360 w 5684520"/>
              <a:gd name="connsiteY1" fmla="*/ 275034 h 548402"/>
              <a:gd name="connsiteX2" fmla="*/ 1287780 w 5684520"/>
              <a:gd name="connsiteY2" fmla="*/ 275034 h 548402"/>
              <a:gd name="connsiteX3" fmla="*/ 1737360 w 5684520"/>
              <a:gd name="connsiteY3" fmla="*/ 290274 h 548402"/>
              <a:gd name="connsiteX4" fmla="*/ 2377440 w 5684520"/>
              <a:gd name="connsiteY4" fmla="*/ 267414 h 548402"/>
              <a:gd name="connsiteX5" fmla="*/ 3124200 w 5684520"/>
              <a:gd name="connsiteY5" fmla="*/ 282654 h 548402"/>
              <a:gd name="connsiteX6" fmla="*/ 3718560 w 5684520"/>
              <a:gd name="connsiteY6" fmla="*/ 282654 h 548402"/>
              <a:gd name="connsiteX7" fmla="*/ 4389120 w 5684520"/>
              <a:gd name="connsiteY7" fmla="*/ 290274 h 548402"/>
              <a:gd name="connsiteX8" fmla="*/ 4922520 w 5684520"/>
              <a:gd name="connsiteY8" fmla="*/ 290274 h 548402"/>
              <a:gd name="connsiteX9" fmla="*/ 5684520 w 5684520"/>
              <a:gd name="connsiteY9" fmla="*/ 282654 h 548402"/>
              <a:gd name="connsiteX0" fmla="*/ 0 w 5684520"/>
              <a:gd name="connsiteY0" fmla="*/ 275034 h 437876"/>
              <a:gd name="connsiteX1" fmla="*/ 594360 w 5684520"/>
              <a:gd name="connsiteY1" fmla="*/ 275034 h 437876"/>
              <a:gd name="connsiteX2" fmla="*/ 1287780 w 5684520"/>
              <a:gd name="connsiteY2" fmla="*/ 275034 h 437876"/>
              <a:gd name="connsiteX3" fmla="*/ 1905000 w 5684520"/>
              <a:gd name="connsiteY3" fmla="*/ 267414 h 437876"/>
              <a:gd name="connsiteX4" fmla="*/ 2377440 w 5684520"/>
              <a:gd name="connsiteY4" fmla="*/ 267414 h 437876"/>
              <a:gd name="connsiteX5" fmla="*/ 3124200 w 5684520"/>
              <a:gd name="connsiteY5" fmla="*/ 282654 h 437876"/>
              <a:gd name="connsiteX6" fmla="*/ 3718560 w 5684520"/>
              <a:gd name="connsiteY6" fmla="*/ 282654 h 437876"/>
              <a:gd name="connsiteX7" fmla="*/ 4389120 w 5684520"/>
              <a:gd name="connsiteY7" fmla="*/ 290274 h 437876"/>
              <a:gd name="connsiteX8" fmla="*/ 4922520 w 5684520"/>
              <a:gd name="connsiteY8" fmla="*/ 290274 h 437876"/>
              <a:gd name="connsiteX9" fmla="*/ 5684520 w 5684520"/>
              <a:gd name="connsiteY9" fmla="*/ 282654 h 437876"/>
              <a:gd name="connsiteX0" fmla="*/ 0 w 5684520"/>
              <a:gd name="connsiteY0" fmla="*/ 275034 h 437876"/>
              <a:gd name="connsiteX1" fmla="*/ 594360 w 5684520"/>
              <a:gd name="connsiteY1" fmla="*/ 275034 h 437876"/>
              <a:gd name="connsiteX2" fmla="*/ 1287780 w 5684520"/>
              <a:gd name="connsiteY2" fmla="*/ 275034 h 437876"/>
              <a:gd name="connsiteX3" fmla="*/ 1905000 w 5684520"/>
              <a:gd name="connsiteY3" fmla="*/ 267414 h 437876"/>
              <a:gd name="connsiteX4" fmla="*/ 2377440 w 5684520"/>
              <a:gd name="connsiteY4" fmla="*/ 267414 h 437876"/>
              <a:gd name="connsiteX5" fmla="*/ 3124200 w 5684520"/>
              <a:gd name="connsiteY5" fmla="*/ 282654 h 437876"/>
              <a:gd name="connsiteX6" fmla="*/ 3718560 w 5684520"/>
              <a:gd name="connsiteY6" fmla="*/ 282654 h 437876"/>
              <a:gd name="connsiteX7" fmla="*/ 4389120 w 5684520"/>
              <a:gd name="connsiteY7" fmla="*/ 290274 h 437876"/>
              <a:gd name="connsiteX8" fmla="*/ 4922520 w 5684520"/>
              <a:gd name="connsiteY8" fmla="*/ 290274 h 437876"/>
              <a:gd name="connsiteX9" fmla="*/ 5684520 w 5684520"/>
              <a:gd name="connsiteY9" fmla="*/ 282654 h 437876"/>
              <a:gd name="connsiteX0" fmla="*/ 0 w 5684520"/>
              <a:gd name="connsiteY0" fmla="*/ 275034 h 437876"/>
              <a:gd name="connsiteX1" fmla="*/ 594360 w 5684520"/>
              <a:gd name="connsiteY1" fmla="*/ 275034 h 437876"/>
              <a:gd name="connsiteX2" fmla="*/ 1287780 w 5684520"/>
              <a:gd name="connsiteY2" fmla="*/ 275034 h 437876"/>
              <a:gd name="connsiteX3" fmla="*/ 1905000 w 5684520"/>
              <a:gd name="connsiteY3" fmla="*/ 267414 h 437876"/>
              <a:gd name="connsiteX4" fmla="*/ 2377440 w 5684520"/>
              <a:gd name="connsiteY4" fmla="*/ 267414 h 437876"/>
              <a:gd name="connsiteX5" fmla="*/ 3124200 w 5684520"/>
              <a:gd name="connsiteY5" fmla="*/ 282654 h 437876"/>
              <a:gd name="connsiteX6" fmla="*/ 3718560 w 5684520"/>
              <a:gd name="connsiteY6" fmla="*/ 282654 h 437876"/>
              <a:gd name="connsiteX7" fmla="*/ 4389120 w 5684520"/>
              <a:gd name="connsiteY7" fmla="*/ 290274 h 437876"/>
              <a:gd name="connsiteX8" fmla="*/ 4922520 w 5684520"/>
              <a:gd name="connsiteY8" fmla="*/ 290274 h 437876"/>
              <a:gd name="connsiteX9" fmla="*/ 5684520 w 5684520"/>
              <a:gd name="connsiteY9" fmla="*/ 282654 h 437876"/>
              <a:gd name="connsiteX0" fmla="*/ 0 w 5684520"/>
              <a:gd name="connsiteY0" fmla="*/ 275034 h 453470"/>
              <a:gd name="connsiteX1" fmla="*/ 594360 w 5684520"/>
              <a:gd name="connsiteY1" fmla="*/ 275034 h 453470"/>
              <a:gd name="connsiteX2" fmla="*/ 1287780 w 5684520"/>
              <a:gd name="connsiteY2" fmla="*/ 275034 h 453470"/>
              <a:gd name="connsiteX3" fmla="*/ 1905000 w 5684520"/>
              <a:gd name="connsiteY3" fmla="*/ 267414 h 453470"/>
              <a:gd name="connsiteX4" fmla="*/ 2377440 w 5684520"/>
              <a:gd name="connsiteY4" fmla="*/ 267414 h 453470"/>
              <a:gd name="connsiteX5" fmla="*/ 3124200 w 5684520"/>
              <a:gd name="connsiteY5" fmla="*/ 282654 h 453470"/>
              <a:gd name="connsiteX6" fmla="*/ 3718560 w 5684520"/>
              <a:gd name="connsiteY6" fmla="*/ 282654 h 453470"/>
              <a:gd name="connsiteX7" fmla="*/ 4389120 w 5684520"/>
              <a:gd name="connsiteY7" fmla="*/ 290274 h 453470"/>
              <a:gd name="connsiteX8" fmla="*/ 4922520 w 5684520"/>
              <a:gd name="connsiteY8" fmla="*/ 290274 h 453470"/>
              <a:gd name="connsiteX9" fmla="*/ 5684520 w 5684520"/>
              <a:gd name="connsiteY9" fmla="*/ 282654 h 453470"/>
              <a:gd name="connsiteX0" fmla="*/ 0 w 5684520"/>
              <a:gd name="connsiteY0" fmla="*/ 275034 h 437876"/>
              <a:gd name="connsiteX1" fmla="*/ 594360 w 5684520"/>
              <a:gd name="connsiteY1" fmla="*/ 275034 h 437876"/>
              <a:gd name="connsiteX2" fmla="*/ 1287780 w 5684520"/>
              <a:gd name="connsiteY2" fmla="*/ 275034 h 437876"/>
              <a:gd name="connsiteX3" fmla="*/ 1905000 w 5684520"/>
              <a:gd name="connsiteY3" fmla="*/ 267414 h 437876"/>
              <a:gd name="connsiteX4" fmla="*/ 2499360 w 5684520"/>
              <a:gd name="connsiteY4" fmla="*/ 244554 h 437876"/>
              <a:gd name="connsiteX5" fmla="*/ 3124200 w 5684520"/>
              <a:gd name="connsiteY5" fmla="*/ 282654 h 437876"/>
              <a:gd name="connsiteX6" fmla="*/ 3718560 w 5684520"/>
              <a:gd name="connsiteY6" fmla="*/ 282654 h 437876"/>
              <a:gd name="connsiteX7" fmla="*/ 4389120 w 5684520"/>
              <a:gd name="connsiteY7" fmla="*/ 290274 h 437876"/>
              <a:gd name="connsiteX8" fmla="*/ 4922520 w 5684520"/>
              <a:gd name="connsiteY8" fmla="*/ 290274 h 437876"/>
              <a:gd name="connsiteX9" fmla="*/ 5684520 w 5684520"/>
              <a:gd name="connsiteY9" fmla="*/ 282654 h 437876"/>
              <a:gd name="connsiteX0" fmla="*/ 0 w 5684520"/>
              <a:gd name="connsiteY0" fmla="*/ 275034 h 437876"/>
              <a:gd name="connsiteX1" fmla="*/ 594360 w 5684520"/>
              <a:gd name="connsiteY1" fmla="*/ 275034 h 437876"/>
              <a:gd name="connsiteX2" fmla="*/ 1287780 w 5684520"/>
              <a:gd name="connsiteY2" fmla="*/ 275034 h 437876"/>
              <a:gd name="connsiteX3" fmla="*/ 1905000 w 5684520"/>
              <a:gd name="connsiteY3" fmla="*/ 267414 h 437876"/>
              <a:gd name="connsiteX4" fmla="*/ 2499360 w 5684520"/>
              <a:gd name="connsiteY4" fmla="*/ 244554 h 437876"/>
              <a:gd name="connsiteX5" fmla="*/ 3200400 w 5684520"/>
              <a:gd name="connsiteY5" fmla="*/ 259794 h 437876"/>
              <a:gd name="connsiteX6" fmla="*/ 3718560 w 5684520"/>
              <a:gd name="connsiteY6" fmla="*/ 282654 h 437876"/>
              <a:gd name="connsiteX7" fmla="*/ 4389120 w 5684520"/>
              <a:gd name="connsiteY7" fmla="*/ 290274 h 437876"/>
              <a:gd name="connsiteX8" fmla="*/ 4922520 w 5684520"/>
              <a:gd name="connsiteY8" fmla="*/ 290274 h 437876"/>
              <a:gd name="connsiteX9" fmla="*/ 5684520 w 5684520"/>
              <a:gd name="connsiteY9" fmla="*/ 282654 h 437876"/>
              <a:gd name="connsiteX0" fmla="*/ 0 w 5684520"/>
              <a:gd name="connsiteY0" fmla="*/ 275034 h 437876"/>
              <a:gd name="connsiteX1" fmla="*/ 594360 w 5684520"/>
              <a:gd name="connsiteY1" fmla="*/ 275034 h 437876"/>
              <a:gd name="connsiteX2" fmla="*/ 1287780 w 5684520"/>
              <a:gd name="connsiteY2" fmla="*/ 275034 h 437876"/>
              <a:gd name="connsiteX3" fmla="*/ 1905000 w 5684520"/>
              <a:gd name="connsiteY3" fmla="*/ 267414 h 437876"/>
              <a:gd name="connsiteX4" fmla="*/ 2499360 w 5684520"/>
              <a:gd name="connsiteY4" fmla="*/ 244554 h 437876"/>
              <a:gd name="connsiteX5" fmla="*/ 3200400 w 5684520"/>
              <a:gd name="connsiteY5" fmla="*/ 259794 h 437876"/>
              <a:gd name="connsiteX6" fmla="*/ 3787140 w 5684520"/>
              <a:gd name="connsiteY6" fmla="*/ 259794 h 437876"/>
              <a:gd name="connsiteX7" fmla="*/ 4389120 w 5684520"/>
              <a:gd name="connsiteY7" fmla="*/ 290274 h 437876"/>
              <a:gd name="connsiteX8" fmla="*/ 4922520 w 5684520"/>
              <a:gd name="connsiteY8" fmla="*/ 290274 h 437876"/>
              <a:gd name="connsiteX9" fmla="*/ 5684520 w 5684520"/>
              <a:gd name="connsiteY9" fmla="*/ 282654 h 437876"/>
              <a:gd name="connsiteX0" fmla="*/ 0 w 5684520"/>
              <a:gd name="connsiteY0" fmla="*/ 275034 h 437876"/>
              <a:gd name="connsiteX1" fmla="*/ 594360 w 5684520"/>
              <a:gd name="connsiteY1" fmla="*/ 275034 h 437876"/>
              <a:gd name="connsiteX2" fmla="*/ 1287780 w 5684520"/>
              <a:gd name="connsiteY2" fmla="*/ 275034 h 437876"/>
              <a:gd name="connsiteX3" fmla="*/ 1905000 w 5684520"/>
              <a:gd name="connsiteY3" fmla="*/ 267414 h 437876"/>
              <a:gd name="connsiteX4" fmla="*/ 2499360 w 5684520"/>
              <a:gd name="connsiteY4" fmla="*/ 244554 h 437876"/>
              <a:gd name="connsiteX5" fmla="*/ 3200400 w 5684520"/>
              <a:gd name="connsiteY5" fmla="*/ 259794 h 437876"/>
              <a:gd name="connsiteX6" fmla="*/ 3787140 w 5684520"/>
              <a:gd name="connsiteY6" fmla="*/ 259794 h 437876"/>
              <a:gd name="connsiteX7" fmla="*/ 4427220 w 5684520"/>
              <a:gd name="connsiteY7" fmla="*/ 259794 h 437876"/>
              <a:gd name="connsiteX8" fmla="*/ 4922520 w 5684520"/>
              <a:gd name="connsiteY8" fmla="*/ 290274 h 437876"/>
              <a:gd name="connsiteX9" fmla="*/ 5684520 w 5684520"/>
              <a:gd name="connsiteY9" fmla="*/ 282654 h 437876"/>
              <a:gd name="connsiteX0" fmla="*/ 0 w 5684520"/>
              <a:gd name="connsiteY0" fmla="*/ 275034 h 437876"/>
              <a:gd name="connsiteX1" fmla="*/ 594360 w 5684520"/>
              <a:gd name="connsiteY1" fmla="*/ 275034 h 437876"/>
              <a:gd name="connsiteX2" fmla="*/ 1287780 w 5684520"/>
              <a:gd name="connsiteY2" fmla="*/ 275034 h 437876"/>
              <a:gd name="connsiteX3" fmla="*/ 1905000 w 5684520"/>
              <a:gd name="connsiteY3" fmla="*/ 267414 h 437876"/>
              <a:gd name="connsiteX4" fmla="*/ 2499360 w 5684520"/>
              <a:gd name="connsiteY4" fmla="*/ 244554 h 437876"/>
              <a:gd name="connsiteX5" fmla="*/ 3200400 w 5684520"/>
              <a:gd name="connsiteY5" fmla="*/ 259794 h 437876"/>
              <a:gd name="connsiteX6" fmla="*/ 3787140 w 5684520"/>
              <a:gd name="connsiteY6" fmla="*/ 259794 h 437876"/>
              <a:gd name="connsiteX7" fmla="*/ 4427220 w 5684520"/>
              <a:gd name="connsiteY7" fmla="*/ 259794 h 437876"/>
              <a:gd name="connsiteX8" fmla="*/ 4945380 w 5684520"/>
              <a:gd name="connsiteY8" fmla="*/ 259794 h 437876"/>
              <a:gd name="connsiteX9" fmla="*/ 5684520 w 5684520"/>
              <a:gd name="connsiteY9" fmla="*/ 282654 h 437876"/>
              <a:gd name="connsiteX0" fmla="*/ 0 w 5516880"/>
              <a:gd name="connsiteY0" fmla="*/ 275034 h 437876"/>
              <a:gd name="connsiteX1" fmla="*/ 594360 w 5516880"/>
              <a:gd name="connsiteY1" fmla="*/ 275034 h 437876"/>
              <a:gd name="connsiteX2" fmla="*/ 1287780 w 5516880"/>
              <a:gd name="connsiteY2" fmla="*/ 275034 h 437876"/>
              <a:gd name="connsiteX3" fmla="*/ 1905000 w 5516880"/>
              <a:gd name="connsiteY3" fmla="*/ 267414 h 437876"/>
              <a:gd name="connsiteX4" fmla="*/ 2499360 w 5516880"/>
              <a:gd name="connsiteY4" fmla="*/ 244554 h 437876"/>
              <a:gd name="connsiteX5" fmla="*/ 3200400 w 5516880"/>
              <a:gd name="connsiteY5" fmla="*/ 259794 h 437876"/>
              <a:gd name="connsiteX6" fmla="*/ 3787140 w 5516880"/>
              <a:gd name="connsiteY6" fmla="*/ 259794 h 437876"/>
              <a:gd name="connsiteX7" fmla="*/ 4427220 w 5516880"/>
              <a:gd name="connsiteY7" fmla="*/ 259794 h 437876"/>
              <a:gd name="connsiteX8" fmla="*/ 4945380 w 5516880"/>
              <a:gd name="connsiteY8" fmla="*/ 259794 h 437876"/>
              <a:gd name="connsiteX9" fmla="*/ 5516880 w 5516880"/>
              <a:gd name="connsiteY9" fmla="*/ 252174 h 437876"/>
              <a:gd name="connsiteX0" fmla="*/ 0 w 5516880"/>
              <a:gd name="connsiteY0" fmla="*/ 163407 h 163407"/>
              <a:gd name="connsiteX1" fmla="*/ 594360 w 5516880"/>
              <a:gd name="connsiteY1" fmla="*/ 163407 h 163407"/>
              <a:gd name="connsiteX2" fmla="*/ 1203960 w 5516880"/>
              <a:gd name="connsiteY2" fmla="*/ 163407 h 163407"/>
              <a:gd name="connsiteX3" fmla="*/ 1905000 w 5516880"/>
              <a:gd name="connsiteY3" fmla="*/ 155787 h 163407"/>
              <a:gd name="connsiteX4" fmla="*/ 2499360 w 5516880"/>
              <a:gd name="connsiteY4" fmla="*/ 132927 h 163407"/>
              <a:gd name="connsiteX5" fmla="*/ 3200400 w 5516880"/>
              <a:gd name="connsiteY5" fmla="*/ 148167 h 163407"/>
              <a:gd name="connsiteX6" fmla="*/ 3787140 w 5516880"/>
              <a:gd name="connsiteY6" fmla="*/ 148167 h 163407"/>
              <a:gd name="connsiteX7" fmla="*/ 4427220 w 5516880"/>
              <a:gd name="connsiteY7" fmla="*/ 148167 h 163407"/>
              <a:gd name="connsiteX8" fmla="*/ 4945380 w 5516880"/>
              <a:gd name="connsiteY8" fmla="*/ 148167 h 163407"/>
              <a:gd name="connsiteX9" fmla="*/ 5516880 w 5516880"/>
              <a:gd name="connsiteY9" fmla="*/ 140547 h 163407"/>
              <a:gd name="connsiteX0" fmla="*/ 0 w 5516880"/>
              <a:gd name="connsiteY0" fmla="*/ 163407 h 320053"/>
              <a:gd name="connsiteX1" fmla="*/ 594360 w 5516880"/>
              <a:gd name="connsiteY1" fmla="*/ 163407 h 320053"/>
              <a:gd name="connsiteX2" fmla="*/ 1203960 w 5516880"/>
              <a:gd name="connsiteY2" fmla="*/ 163407 h 320053"/>
              <a:gd name="connsiteX3" fmla="*/ 1905000 w 5516880"/>
              <a:gd name="connsiteY3" fmla="*/ 155787 h 320053"/>
              <a:gd name="connsiteX4" fmla="*/ 2499360 w 5516880"/>
              <a:gd name="connsiteY4" fmla="*/ 132927 h 320053"/>
              <a:gd name="connsiteX5" fmla="*/ 3200400 w 5516880"/>
              <a:gd name="connsiteY5" fmla="*/ 148167 h 320053"/>
              <a:gd name="connsiteX6" fmla="*/ 3787140 w 5516880"/>
              <a:gd name="connsiteY6" fmla="*/ 148167 h 320053"/>
              <a:gd name="connsiteX7" fmla="*/ 4427220 w 5516880"/>
              <a:gd name="connsiteY7" fmla="*/ 148167 h 320053"/>
              <a:gd name="connsiteX8" fmla="*/ 4945380 w 5516880"/>
              <a:gd name="connsiteY8" fmla="*/ 148167 h 320053"/>
              <a:gd name="connsiteX9" fmla="*/ 5516880 w 5516880"/>
              <a:gd name="connsiteY9" fmla="*/ 140547 h 320053"/>
              <a:gd name="connsiteX0" fmla="*/ 0 w 5516880"/>
              <a:gd name="connsiteY0" fmla="*/ 263744 h 420390"/>
              <a:gd name="connsiteX1" fmla="*/ 594360 w 5516880"/>
              <a:gd name="connsiteY1" fmla="*/ 263744 h 420390"/>
              <a:gd name="connsiteX2" fmla="*/ 1203960 w 5516880"/>
              <a:gd name="connsiteY2" fmla="*/ 263744 h 420390"/>
              <a:gd name="connsiteX3" fmla="*/ 1905000 w 5516880"/>
              <a:gd name="connsiteY3" fmla="*/ 256124 h 420390"/>
              <a:gd name="connsiteX4" fmla="*/ 2499360 w 5516880"/>
              <a:gd name="connsiteY4" fmla="*/ 233264 h 420390"/>
              <a:gd name="connsiteX5" fmla="*/ 3200400 w 5516880"/>
              <a:gd name="connsiteY5" fmla="*/ 248504 h 420390"/>
              <a:gd name="connsiteX6" fmla="*/ 3787140 w 5516880"/>
              <a:gd name="connsiteY6" fmla="*/ 248504 h 420390"/>
              <a:gd name="connsiteX7" fmla="*/ 4427220 w 5516880"/>
              <a:gd name="connsiteY7" fmla="*/ 248504 h 420390"/>
              <a:gd name="connsiteX8" fmla="*/ 4945380 w 5516880"/>
              <a:gd name="connsiteY8" fmla="*/ 248504 h 420390"/>
              <a:gd name="connsiteX9" fmla="*/ 5516880 w 5516880"/>
              <a:gd name="connsiteY9" fmla="*/ 240884 h 420390"/>
              <a:gd name="connsiteX0" fmla="*/ 0 w 5516880"/>
              <a:gd name="connsiteY0" fmla="*/ 263744 h 513302"/>
              <a:gd name="connsiteX1" fmla="*/ 594360 w 5516880"/>
              <a:gd name="connsiteY1" fmla="*/ 263744 h 513302"/>
              <a:gd name="connsiteX2" fmla="*/ 1203960 w 5516880"/>
              <a:gd name="connsiteY2" fmla="*/ 263744 h 513302"/>
              <a:gd name="connsiteX3" fmla="*/ 1905000 w 5516880"/>
              <a:gd name="connsiteY3" fmla="*/ 256124 h 513302"/>
              <a:gd name="connsiteX4" fmla="*/ 2499360 w 5516880"/>
              <a:gd name="connsiteY4" fmla="*/ 233264 h 513302"/>
              <a:gd name="connsiteX5" fmla="*/ 3200400 w 5516880"/>
              <a:gd name="connsiteY5" fmla="*/ 248504 h 513302"/>
              <a:gd name="connsiteX6" fmla="*/ 3787140 w 5516880"/>
              <a:gd name="connsiteY6" fmla="*/ 248504 h 513302"/>
              <a:gd name="connsiteX7" fmla="*/ 4427220 w 5516880"/>
              <a:gd name="connsiteY7" fmla="*/ 248504 h 513302"/>
              <a:gd name="connsiteX8" fmla="*/ 4945380 w 5516880"/>
              <a:gd name="connsiteY8" fmla="*/ 248504 h 513302"/>
              <a:gd name="connsiteX9" fmla="*/ 5516880 w 5516880"/>
              <a:gd name="connsiteY9" fmla="*/ 240884 h 513302"/>
              <a:gd name="connsiteX0" fmla="*/ 0 w 5516880"/>
              <a:gd name="connsiteY0" fmla="*/ 263744 h 513302"/>
              <a:gd name="connsiteX1" fmla="*/ 594360 w 5516880"/>
              <a:gd name="connsiteY1" fmla="*/ 263744 h 513302"/>
              <a:gd name="connsiteX2" fmla="*/ 1203960 w 5516880"/>
              <a:gd name="connsiteY2" fmla="*/ 263744 h 513302"/>
              <a:gd name="connsiteX3" fmla="*/ 1905000 w 5516880"/>
              <a:gd name="connsiteY3" fmla="*/ 256124 h 513302"/>
              <a:gd name="connsiteX4" fmla="*/ 2499360 w 5516880"/>
              <a:gd name="connsiteY4" fmla="*/ 233264 h 513302"/>
              <a:gd name="connsiteX5" fmla="*/ 3200400 w 5516880"/>
              <a:gd name="connsiteY5" fmla="*/ 248504 h 513302"/>
              <a:gd name="connsiteX6" fmla="*/ 3787140 w 5516880"/>
              <a:gd name="connsiteY6" fmla="*/ 248504 h 513302"/>
              <a:gd name="connsiteX7" fmla="*/ 4427220 w 5516880"/>
              <a:gd name="connsiteY7" fmla="*/ 248504 h 513302"/>
              <a:gd name="connsiteX8" fmla="*/ 4945380 w 5516880"/>
              <a:gd name="connsiteY8" fmla="*/ 248504 h 513302"/>
              <a:gd name="connsiteX9" fmla="*/ 5516880 w 5516880"/>
              <a:gd name="connsiteY9" fmla="*/ 240884 h 513302"/>
              <a:gd name="connsiteX0" fmla="*/ 0 w 5516880"/>
              <a:gd name="connsiteY0" fmla="*/ 263744 h 513302"/>
              <a:gd name="connsiteX1" fmla="*/ 594360 w 5516880"/>
              <a:gd name="connsiteY1" fmla="*/ 263744 h 513302"/>
              <a:gd name="connsiteX2" fmla="*/ 1203960 w 5516880"/>
              <a:gd name="connsiteY2" fmla="*/ 263744 h 513302"/>
              <a:gd name="connsiteX3" fmla="*/ 1905000 w 5516880"/>
              <a:gd name="connsiteY3" fmla="*/ 256124 h 513302"/>
              <a:gd name="connsiteX4" fmla="*/ 2499360 w 5516880"/>
              <a:gd name="connsiteY4" fmla="*/ 233264 h 513302"/>
              <a:gd name="connsiteX5" fmla="*/ 3200400 w 5516880"/>
              <a:gd name="connsiteY5" fmla="*/ 248504 h 513302"/>
              <a:gd name="connsiteX6" fmla="*/ 3787140 w 5516880"/>
              <a:gd name="connsiteY6" fmla="*/ 248504 h 513302"/>
              <a:gd name="connsiteX7" fmla="*/ 4427220 w 5516880"/>
              <a:gd name="connsiteY7" fmla="*/ 248504 h 513302"/>
              <a:gd name="connsiteX8" fmla="*/ 4945380 w 5516880"/>
              <a:gd name="connsiteY8" fmla="*/ 248504 h 513302"/>
              <a:gd name="connsiteX9" fmla="*/ 5516880 w 5516880"/>
              <a:gd name="connsiteY9" fmla="*/ 240884 h 513302"/>
              <a:gd name="connsiteX0" fmla="*/ 0 w 5516880"/>
              <a:gd name="connsiteY0" fmla="*/ 263744 h 513302"/>
              <a:gd name="connsiteX1" fmla="*/ 594360 w 5516880"/>
              <a:gd name="connsiteY1" fmla="*/ 263744 h 513302"/>
              <a:gd name="connsiteX2" fmla="*/ 1203960 w 5516880"/>
              <a:gd name="connsiteY2" fmla="*/ 263744 h 513302"/>
              <a:gd name="connsiteX3" fmla="*/ 1905000 w 5516880"/>
              <a:gd name="connsiteY3" fmla="*/ 256124 h 513302"/>
              <a:gd name="connsiteX4" fmla="*/ 2499360 w 5516880"/>
              <a:gd name="connsiteY4" fmla="*/ 233264 h 513302"/>
              <a:gd name="connsiteX5" fmla="*/ 3200400 w 5516880"/>
              <a:gd name="connsiteY5" fmla="*/ 248504 h 513302"/>
              <a:gd name="connsiteX6" fmla="*/ 3787140 w 5516880"/>
              <a:gd name="connsiteY6" fmla="*/ 248504 h 513302"/>
              <a:gd name="connsiteX7" fmla="*/ 4427220 w 5516880"/>
              <a:gd name="connsiteY7" fmla="*/ 248504 h 513302"/>
              <a:gd name="connsiteX8" fmla="*/ 4945380 w 5516880"/>
              <a:gd name="connsiteY8" fmla="*/ 248504 h 513302"/>
              <a:gd name="connsiteX9" fmla="*/ 5516880 w 5516880"/>
              <a:gd name="connsiteY9" fmla="*/ 240884 h 513302"/>
              <a:gd name="connsiteX0" fmla="*/ 0 w 5516880"/>
              <a:gd name="connsiteY0" fmla="*/ 263744 h 536169"/>
              <a:gd name="connsiteX1" fmla="*/ 594360 w 5516880"/>
              <a:gd name="connsiteY1" fmla="*/ 263744 h 536169"/>
              <a:gd name="connsiteX2" fmla="*/ 1203960 w 5516880"/>
              <a:gd name="connsiteY2" fmla="*/ 263744 h 536169"/>
              <a:gd name="connsiteX3" fmla="*/ 1905000 w 5516880"/>
              <a:gd name="connsiteY3" fmla="*/ 256124 h 536169"/>
              <a:gd name="connsiteX4" fmla="*/ 2499360 w 5516880"/>
              <a:gd name="connsiteY4" fmla="*/ 233264 h 536169"/>
              <a:gd name="connsiteX5" fmla="*/ 3200400 w 5516880"/>
              <a:gd name="connsiteY5" fmla="*/ 248504 h 536169"/>
              <a:gd name="connsiteX6" fmla="*/ 3787140 w 5516880"/>
              <a:gd name="connsiteY6" fmla="*/ 248504 h 536169"/>
              <a:gd name="connsiteX7" fmla="*/ 4427220 w 5516880"/>
              <a:gd name="connsiteY7" fmla="*/ 248504 h 536169"/>
              <a:gd name="connsiteX8" fmla="*/ 4945380 w 5516880"/>
              <a:gd name="connsiteY8" fmla="*/ 248504 h 536169"/>
              <a:gd name="connsiteX9" fmla="*/ 5516880 w 5516880"/>
              <a:gd name="connsiteY9" fmla="*/ 240884 h 536169"/>
              <a:gd name="connsiteX0" fmla="*/ 0 w 5516880"/>
              <a:gd name="connsiteY0" fmla="*/ 263744 h 513302"/>
              <a:gd name="connsiteX1" fmla="*/ 594360 w 5516880"/>
              <a:gd name="connsiteY1" fmla="*/ 263744 h 513302"/>
              <a:gd name="connsiteX2" fmla="*/ 1203960 w 5516880"/>
              <a:gd name="connsiteY2" fmla="*/ 263744 h 513302"/>
              <a:gd name="connsiteX3" fmla="*/ 1905000 w 5516880"/>
              <a:gd name="connsiteY3" fmla="*/ 256124 h 513302"/>
              <a:gd name="connsiteX4" fmla="*/ 2499360 w 5516880"/>
              <a:gd name="connsiteY4" fmla="*/ 233264 h 513302"/>
              <a:gd name="connsiteX5" fmla="*/ 3200400 w 5516880"/>
              <a:gd name="connsiteY5" fmla="*/ 248504 h 513302"/>
              <a:gd name="connsiteX6" fmla="*/ 3787140 w 5516880"/>
              <a:gd name="connsiteY6" fmla="*/ 248504 h 513302"/>
              <a:gd name="connsiteX7" fmla="*/ 4427220 w 5516880"/>
              <a:gd name="connsiteY7" fmla="*/ 248504 h 513302"/>
              <a:gd name="connsiteX8" fmla="*/ 4945380 w 5516880"/>
              <a:gd name="connsiteY8" fmla="*/ 248504 h 513302"/>
              <a:gd name="connsiteX9" fmla="*/ 5516880 w 5516880"/>
              <a:gd name="connsiteY9" fmla="*/ 240884 h 513302"/>
              <a:gd name="connsiteX0" fmla="*/ 0 w 5516880"/>
              <a:gd name="connsiteY0" fmla="*/ 263744 h 513302"/>
              <a:gd name="connsiteX1" fmla="*/ 594360 w 5516880"/>
              <a:gd name="connsiteY1" fmla="*/ 263744 h 513302"/>
              <a:gd name="connsiteX2" fmla="*/ 1203960 w 5516880"/>
              <a:gd name="connsiteY2" fmla="*/ 263744 h 513302"/>
              <a:gd name="connsiteX3" fmla="*/ 1905000 w 5516880"/>
              <a:gd name="connsiteY3" fmla="*/ 256124 h 513302"/>
              <a:gd name="connsiteX4" fmla="*/ 2499360 w 5516880"/>
              <a:gd name="connsiteY4" fmla="*/ 233264 h 513302"/>
              <a:gd name="connsiteX5" fmla="*/ 3200400 w 5516880"/>
              <a:gd name="connsiteY5" fmla="*/ 248504 h 513302"/>
              <a:gd name="connsiteX6" fmla="*/ 3787140 w 5516880"/>
              <a:gd name="connsiteY6" fmla="*/ 248504 h 513302"/>
              <a:gd name="connsiteX7" fmla="*/ 4427220 w 5516880"/>
              <a:gd name="connsiteY7" fmla="*/ 248504 h 513302"/>
              <a:gd name="connsiteX8" fmla="*/ 4945380 w 5516880"/>
              <a:gd name="connsiteY8" fmla="*/ 248504 h 513302"/>
              <a:gd name="connsiteX9" fmla="*/ 5516880 w 5516880"/>
              <a:gd name="connsiteY9" fmla="*/ 240884 h 513302"/>
              <a:gd name="connsiteX0" fmla="*/ 0 w 5516880"/>
              <a:gd name="connsiteY0" fmla="*/ 263744 h 513302"/>
              <a:gd name="connsiteX1" fmla="*/ 594360 w 5516880"/>
              <a:gd name="connsiteY1" fmla="*/ 263744 h 513302"/>
              <a:gd name="connsiteX2" fmla="*/ 1203960 w 5516880"/>
              <a:gd name="connsiteY2" fmla="*/ 263744 h 513302"/>
              <a:gd name="connsiteX3" fmla="*/ 1905000 w 5516880"/>
              <a:gd name="connsiteY3" fmla="*/ 256124 h 513302"/>
              <a:gd name="connsiteX4" fmla="*/ 2499360 w 5516880"/>
              <a:gd name="connsiteY4" fmla="*/ 233264 h 513302"/>
              <a:gd name="connsiteX5" fmla="*/ 3200400 w 5516880"/>
              <a:gd name="connsiteY5" fmla="*/ 248504 h 513302"/>
              <a:gd name="connsiteX6" fmla="*/ 3787140 w 5516880"/>
              <a:gd name="connsiteY6" fmla="*/ 248504 h 513302"/>
              <a:gd name="connsiteX7" fmla="*/ 4427220 w 5516880"/>
              <a:gd name="connsiteY7" fmla="*/ 248504 h 513302"/>
              <a:gd name="connsiteX8" fmla="*/ 4945380 w 5516880"/>
              <a:gd name="connsiteY8" fmla="*/ 248504 h 513302"/>
              <a:gd name="connsiteX9" fmla="*/ 5516880 w 5516880"/>
              <a:gd name="connsiteY9" fmla="*/ 240884 h 513302"/>
              <a:gd name="connsiteX0" fmla="*/ 0 w 5516880"/>
              <a:gd name="connsiteY0" fmla="*/ 263744 h 513302"/>
              <a:gd name="connsiteX1" fmla="*/ 594360 w 5516880"/>
              <a:gd name="connsiteY1" fmla="*/ 263744 h 513302"/>
              <a:gd name="connsiteX2" fmla="*/ 1203960 w 5516880"/>
              <a:gd name="connsiteY2" fmla="*/ 263744 h 513302"/>
              <a:gd name="connsiteX3" fmla="*/ 1905000 w 5516880"/>
              <a:gd name="connsiteY3" fmla="*/ 256124 h 513302"/>
              <a:gd name="connsiteX4" fmla="*/ 2499360 w 5516880"/>
              <a:gd name="connsiteY4" fmla="*/ 233264 h 513302"/>
              <a:gd name="connsiteX5" fmla="*/ 3200400 w 5516880"/>
              <a:gd name="connsiteY5" fmla="*/ 248504 h 513302"/>
              <a:gd name="connsiteX6" fmla="*/ 3787140 w 5516880"/>
              <a:gd name="connsiteY6" fmla="*/ 248504 h 513302"/>
              <a:gd name="connsiteX7" fmla="*/ 4427220 w 5516880"/>
              <a:gd name="connsiteY7" fmla="*/ 248504 h 513302"/>
              <a:gd name="connsiteX8" fmla="*/ 4945380 w 5516880"/>
              <a:gd name="connsiteY8" fmla="*/ 248504 h 513302"/>
              <a:gd name="connsiteX9" fmla="*/ 5516880 w 5516880"/>
              <a:gd name="connsiteY9" fmla="*/ 240884 h 513302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3200400 w 5516880"/>
              <a:gd name="connsiteY5" fmla="*/ 260378 h 525176"/>
              <a:gd name="connsiteX6" fmla="*/ 3787140 w 5516880"/>
              <a:gd name="connsiteY6" fmla="*/ 260378 h 525176"/>
              <a:gd name="connsiteX7" fmla="*/ 4427220 w 5516880"/>
              <a:gd name="connsiteY7" fmla="*/ 260378 h 525176"/>
              <a:gd name="connsiteX8" fmla="*/ 4945380 w 5516880"/>
              <a:gd name="connsiteY8" fmla="*/ 260378 h 525176"/>
              <a:gd name="connsiteX9" fmla="*/ 5516880 w 5516880"/>
              <a:gd name="connsiteY9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3200400 w 5516880"/>
              <a:gd name="connsiteY5" fmla="*/ 260378 h 525176"/>
              <a:gd name="connsiteX6" fmla="*/ 3787140 w 5516880"/>
              <a:gd name="connsiteY6" fmla="*/ 260378 h 525176"/>
              <a:gd name="connsiteX7" fmla="*/ 4427220 w 5516880"/>
              <a:gd name="connsiteY7" fmla="*/ 260378 h 525176"/>
              <a:gd name="connsiteX8" fmla="*/ 4945380 w 5516880"/>
              <a:gd name="connsiteY8" fmla="*/ 260378 h 525176"/>
              <a:gd name="connsiteX9" fmla="*/ 5516880 w 5516880"/>
              <a:gd name="connsiteY9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3200400 w 5516880"/>
              <a:gd name="connsiteY5" fmla="*/ 260378 h 525176"/>
              <a:gd name="connsiteX6" fmla="*/ 3787140 w 5516880"/>
              <a:gd name="connsiteY6" fmla="*/ 260378 h 525176"/>
              <a:gd name="connsiteX7" fmla="*/ 4427220 w 5516880"/>
              <a:gd name="connsiteY7" fmla="*/ 260378 h 525176"/>
              <a:gd name="connsiteX8" fmla="*/ 4945380 w 5516880"/>
              <a:gd name="connsiteY8" fmla="*/ 260378 h 525176"/>
              <a:gd name="connsiteX9" fmla="*/ 5516880 w 5516880"/>
              <a:gd name="connsiteY9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3200400 w 5516880"/>
              <a:gd name="connsiteY5" fmla="*/ 260378 h 525176"/>
              <a:gd name="connsiteX6" fmla="*/ 3787140 w 5516880"/>
              <a:gd name="connsiteY6" fmla="*/ 260378 h 525176"/>
              <a:gd name="connsiteX7" fmla="*/ 4427220 w 5516880"/>
              <a:gd name="connsiteY7" fmla="*/ 260378 h 525176"/>
              <a:gd name="connsiteX8" fmla="*/ 4945380 w 5516880"/>
              <a:gd name="connsiteY8" fmla="*/ 260378 h 525176"/>
              <a:gd name="connsiteX9" fmla="*/ 5516880 w 5516880"/>
              <a:gd name="connsiteY9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3200400 w 5516880"/>
              <a:gd name="connsiteY5" fmla="*/ 260378 h 525176"/>
              <a:gd name="connsiteX6" fmla="*/ 3787140 w 5516880"/>
              <a:gd name="connsiteY6" fmla="*/ 260378 h 525176"/>
              <a:gd name="connsiteX7" fmla="*/ 4427220 w 5516880"/>
              <a:gd name="connsiteY7" fmla="*/ 260378 h 525176"/>
              <a:gd name="connsiteX8" fmla="*/ 4945380 w 5516880"/>
              <a:gd name="connsiteY8" fmla="*/ 260378 h 525176"/>
              <a:gd name="connsiteX9" fmla="*/ 5516880 w 5516880"/>
              <a:gd name="connsiteY9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2670810 w 5516880"/>
              <a:gd name="connsiteY5" fmla="*/ 77973 h 525176"/>
              <a:gd name="connsiteX6" fmla="*/ 3200400 w 5516880"/>
              <a:gd name="connsiteY6" fmla="*/ 260378 h 525176"/>
              <a:gd name="connsiteX7" fmla="*/ 3787140 w 5516880"/>
              <a:gd name="connsiteY7" fmla="*/ 260378 h 525176"/>
              <a:gd name="connsiteX8" fmla="*/ 4427220 w 5516880"/>
              <a:gd name="connsiteY8" fmla="*/ 260378 h 525176"/>
              <a:gd name="connsiteX9" fmla="*/ 4945380 w 5516880"/>
              <a:gd name="connsiteY9" fmla="*/ 260378 h 525176"/>
              <a:gd name="connsiteX10" fmla="*/ 5516880 w 5516880"/>
              <a:gd name="connsiteY10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2670810 w 5516880"/>
              <a:gd name="connsiteY5" fmla="*/ 77973 h 525176"/>
              <a:gd name="connsiteX6" fmla="*/ 3200400 w 5516880"/>
              <a:gd name="connsiteY6" fmla="*/ 260378 h 525176"/>
              <a:gd name="connsiteX7" fmla="*/ 3787140 w 5516880"/>
              <a:gd name="connsiteY7" fmla="*/ 260378 h 525176"/>
              <a:gd name="connsiteX8" fmla="*/ 4427220 w 5516880"/>
              <a:gd name="connsiteY8" fmla="*/ 260378 h 525176"/>
              <a:gd name="connsiteX9" fmla="*/ 4945380 w 5516880"/>
              <a:gd name="connsiteY9" fmla="*/ 260378 h 525176"/>
              <a:gd name="connsiteX10" fmla="*/ 5516880 w 5516880"/>
              <a:gd name="connsiteY10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2670810 w 5516880"/>
              <a:gd name="connsiteY5" fmla="*/ 77973 h 525176"/>
              <a:gd name="connsiteX6" fmla="*/ 3200400 w 5516880"/>
              <a:gd name="connsiteY6" fmla="*/ 260378 h 525176"/>
              <a:gd name="connsiteX7" fmla="*/ 3787140 w 5516880"/>
              <a:gd name="connsiteY7" fmla="*/ 260378 h 525176"/>
              <a:gd name="connsiteX8" fmla="*/ 4427220 w 5516880"/>
              <a:gd name="connsiteY8" fmla="*/ 260378 h 525176"/>
              <a:gd name="connsiteX9" fmla="*/ 4945380 w 5516880"/>
              <a:gd name="connsiteY9" fmla="*/ 260378 h 525176"/>
              <a:gd name="connsiteX10" fmla="*/ 5516880 w 5516880"/>
              <a:gd name="connsiteY10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2689860 w 5516880"/>
              <a:gd name="connsiteY5" fmla="*/ 266092 h 525176"/>
              <a:gd name="connsiteX6" fmla="*/ 3200400 w 5516880"/>
              <a:gd name="connsiteY6" fmla="*/ 260378 h 525176"/>
              <a:gd name="connsiteX7" fmla="*/ 3787140 w 5516880"/>
              <a:gd name="connsiteY7" fmla="*/ 260378 h 525176"/>
              <a:gd name="connsiteX8" fmla="*/ 4427220 w 5516880"/>
              <a:gd name="connsiteY8" fmla="*/ 260378 h 525176"/>
              <a:gd name="connsiteX9" fmla="*/ 4945380 w 5516880"/>
              <a:gd name="connsiteY9" fmla="*/ 260378 h 525176"/>
              <a:gd name="connsiteX10" fmla="*/ 5516880 w 5516880"/>
              <a:gd name="connsiteY10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2689860 w 5516880"/>
              <a:gd name="connsiteY5" fmla="*/ 266092 h 525176"/>
              <a:gd name="connsiteX6" fmla="*/ 3200400 w 5516880"/>
              <a:gd name="connsiteY6" fmla="*/ 260378 h 525176"/>
              <a:gd name="connsiteX7" fmla="*/ 3787140 w 5516880"/>
              <a:gd name="connsiteY7" fmla="*/ 260378 h 525176"/>
              <a:gd name="connsiteX8" fmla="*/ 4427220 w 5516880"/>
              <a:gd name="connsiteY8" fmla="*/ 260378 h 525176"/>
              <a:gd name="connsiteX9" fmla="*/ 4945380 w 5516880"/>
              <a:gd name="connsiteY9" fmla="*/ 260378 h 525176"/>
              <a:gd name="connsiteX10" fmla="*/ 5516880 w 5516880"/>
              <a:gd name="connsiteY10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2768441 w 5516880"/>
              <a:gd name="connsiteY5" fmla="*/ 185130 h 525176"/>
              <a:gd name="connsiteX6" fmla="*/ 3200400 w 5516880"/>
              <a:gd name="connsiteY6" fmla="*/ 260378 h 525176"/>
              <a:gd name="connsiteX7" fmla="*/ 3787140 w 5516880"/>
              <a:gd name="connsiteY7" fmla="*/ 260378 h 525176"/>
              <a:gd name="connsiteX8" fmla="*/ 4427220 w 5516880"/>
              <a:gd name="connsiteY8" fmla="*/ 260378 h 525176"/>
              <a:gd name="connsiteX9" fmla="*/ 4945380 w 5516880"/>
              <a:gd name="connsiteY9" fmla="*/ 260378 h 525176"/>
              <a:gd name="connsiteX10" fmla="*/ 5516880 w 5516880"/>
              <a:gd name="connsiteY10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2768441 w 5516880"/>
              <a:gd name="connsiteY5" fmla="*/ 185130 h 525176"/>
              <a:gd name="connsiteX6" fmla="*/ 3200400 w 5516880"/>
              <a:gd name="connsiteY6" fmla="*/ 260378 h 525176"/>
              <a:gd name="connsiteX7" fmla="*/ 3787140 w 5516880"/>
              <a:gd name="connsiteY7" fmla="*/ 260378 h 525176"/>
              <a:gd name="connsiteX8" fmla="*/ 4427220 w 5516880"/>
              <a:gd name="connsiteY8" fmla="*/ 260378 h 525176"/>
              <a:gd name="connsiteX9" fmla="*/ 4945380 w 5516880"/>
              <a:gd name="connsiteY9" fmla="*/ 260378 h 525176"/>
              <a:gd name="connsiteX10" fmla="*/ 5516880 w 5516880"/>
              <a:gd name="connsiteY10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2768441 w 5516880"/>
              <a:gd name="connsiteY5" fmla="*/ 185130 h 525176"/>
              <a:gd name="connsiteX6" fmla="*/ 3200400 w 5516880"/>
              <a:gd name="connsiteY6" fmla="*/ 260378 h 525176"/>
              <a:gd name="connsiteX7" fmla="*/ 3787140 w 5516880"/>
              <a:gd name="connsiteY7" fmla="*/ 260378 h 525176"/>
              <a:gd name="connsiteX8" fmla="*/ 4427220 w 5516880"/>
              <a:gd name="connsiteY8" fmla="*/ 260378 h 525176"/>
              <a:gd name="connsiteX9" fmla="*/ 4945380 w 5516880"/>
              <a:gd name="connsiteY9" fmla="*/ 260378 h 525176"/>
              <a:gd name="connsiteX10" fmla="*/ 5516880 w 5516880"/>
              <a:gd name="connsiteY10" fmla="*/ 252758 h 525176"/>
              <a:gd name="connsiteX0" fmla="*/ 0 w 5516880"/>
              <a:gd name="connsiteY0" fmla="*/ 275618 h 525176"/>
              <a:gd name="connsiteX1" fmla="*/ 594360 w 5516880"/>
              <a:gd name="connsiteY1" fmla="*/ 275618 h 525176"/>
              <a:gd name="connsiteX2" fmla="*/ 1203960 w 5516880"/>
              <a:gd name="connsiteY2" fmla="*/ 275618 h 525176"/>
              <a:gd name="connsiteX3" fmla="*/ 1905000 w 5516880"/>
              <a:gd name="connsiteY3" fmla="*/ 267998 h 525176"/>
              <a:gd name="connsiteX4" fmla="*/ 2499360 w 5516880"/>
              <a:gd name="connsiteY4" fmla="*/ 245138 h 525176"/>
              <a:gd name="connsiteX5" fmla="*/ 2768441 w 5516880"/>
              <a:gd name="connsiteY5" fmla="*/ 185130 h 525176"/>
              <a:gd name="connsiteX6" fmla="*/ 3200400 w 5516880"/>
              <a:gd name="connsiteY6" fmla="*/ 260378 h 525176"/>
              <a:gd name="connsiteX7" fmla="*/ 3787140 w 5516880"/>
              <a:gd name="connsiteY7" fmla="*/ 260378 h 525176"/>
              <a:gd name="connsiteX8" fmla="*/ 4427220 w 5516880"/>
              <a:gd name="connsiteY8" fmla="*/ 260378 h 525176"/>
              <a:gd name="connsiteX9" fmla="*/ 4945380 w 5516880"/>
              <a:gd name="connsiteY9" fmla="*/ 260378 h 525176"/>
              <a:gd name="connsiteX10" fmla="*/ 5201285 w 5516880"/>
              <a:gd name="connsiteY10" fmla="*/ 15267 h 525176"/>
              <a:gd name="connsiteX11" fmla="*/ 5516880 w 5516880"/>
              <a:gd name="connsiteY11" fmla="*/ 252758 h 525176"/>
              <a:gd name="connsiteX0" fmla="*/ 0 w 6170930"/>
              <a:gd name="connsiteY0" fmla="*/ 275618 h 525176"/>
              <a:gd name="connsiteX1" fmla="*/ 594360 w 6170930"/>
              <a:gd name="connsiteY1" fmla="*/ 275618 h 525176"/>
              <a:gd name="connsiteX2" fmla="*/ 1203960 w 6170930"/>
              <a:gd name="connsiteY2" fmla="*/ 275618 h 525176"/>
              <a:gd name="connsiteX3" fmla="*/ 1905000 w 6170930"/>
              <a:gd name="connsiteY3" fmla="*/ 267998 h 525176"/>
              <a:gd name="connsiteX4" fmla="*/ 2499360 w 6170930"/>
              <a:gd name="connsiteY4" fmla="*/ 245138 h 525176"/>
              <a:gd name="connsiteX5" fmla="*/ 2768441 w 6170930"/>
              <a:gd name="connsiteY5" fmla="*/ 185130 h 525176"/>
              <a:gd name="connsiteX6" fmla="*/ 3200400 w 6170930"/>
              <a:gd name="connsiteY6" fmla="*/ 260378 h 525176"/>
              <a:gd name="connsiteX7" fmla="*/ 3787140 w 6170930"/>
              <a:gd name="connsiteY7" fmla="*/ 260378 h 525176"/>
              <a:gd name="connsiteX8" fmla="*/ 4427220 w 6170930"/>
              <a:gd name="connsiteY8" fmla="*/ 260378 h 525176"/>
              <a:gd name="connsiteX9" fmla="*/ 4945380 w 6170930"/>
              <a:gd name="connsiteY9" fmla="*/ 260378 h 525176"/>
              <a:gd name="connsiteX10" fmla="*/ 5201285 w 6170930"/>
              <a:gd name="connsiteY10" fmla="*/ 15267 h 525176"/>
              <a:gd name="connsiteX11" fmla="*/ 6170930 w 6170930"/>
              <a:gd name="connsiteY11" fmla="*/ 259108 h 525176"/>
              <a:gd name="connsiteX0" fmla="*/ 0 w 6170930"/>
              <a:gd name="connsiteY0" fmla="*/ 275618 h 525176"/>
              <a:gd name="connsiteX1" fmla="*/ 594360 w 6170930"/>
              <a:gd name="connsiteY1" fmla="*/ 275618 h 525176"/>
              <a:gd name="connsiteX2" fmla="*/ 1203960 w 6170930"/>
              <a:gd name="connsiteY2" fmla="*/ 275618 h 525176"/>
              <a:gd name="connsiteX3" fmla="*/ 1905000 w 6170930"/>
              <a:gd name="connsiteY3" fmla="*/ 267998 h 525176"/>
              <a:gd name="connsiteX4" fmla="*/ 2499360 w 6170930"/>
              <a:gd name="connsiteY4" fmla="*/ 245138 h 525176"/>
              <a:gd name="connsiteX5" fmla="*/ 2768441 w 6170930"/>
              <a:gd name="connsiteY5" fmla="*/ 185130 h 525176"/>
              <a:gd name="connsiteX6" fmla="*/ 3200400 w 6170930"/>
              <a:gd name="connsiteY6" fmla="*/ 260378 h 525176"/>
              <a:gd name="connsiteX7" fmla="*/ 3787140 w 6170930"/>
              <a:gd name="connsiteY7" fmla="*/ 260378 h 525176"/>
              <a:gd name="connsiteX8" fmla="*/ 4427220 w 6170930"/>
              <a:gd name="connsiteY8" fmla="*/ 260378 h 525176"/>
              <a:gd name="connsiteX9" fmla="*/ 4945380 w 6170930"/>
              <a:gd name="connsiteY9" fmla="*/ 260378 h 525176"/>
              <a:gd name="connsiteX10" fmla="*/ 5201285 w 6170930"/>
              <a:gd name="connsiteY10" fmla="*/ 15267 h 525176"/>
              <a:gd name="connsiteX11" fmla="*/ 6170930 w 6170930"/>
              <a:gd name="connsiteY11" fmla="*/ 259108 h 525176"/>
              <a:gd name="connsiteX0" fmla="*/ 0 w 6170930"/>
              <a:gd name="connsiteY0" fmla="*/ 275618 h 525176"/>
              <a:gd name="connsiteX1" fmla="*/ 594360 w 6170930"/>
              <a:gd name="connsiteY1" fmla="*/ 275618 h 525176"/>
              <a:gd name="connsiteX2" fmla="*/ 1203960 w 6170930"/>
              <a:gd name="connsiteY2" fmla="*/ 275618 h 525176"/>
              <a:gd name="connsiteX3" fmla="*/ 1905000 w 6170930"/>
              <a:gd name="connsiteY3" fmla="*/ 267998 h 525176"/>
              <a:gd name="connsiteX4" fmla="*/ 2499360 w 6170930"/>
              <a:gd name="connsiteY4" fmla="*/ 245138 h 525176"/>
              <a:gd name="connsiteX5" fmla="*/ 2768441 w 6170930"/>
              <a:gd name="connsiteY5" fmla="*/ 185130 h 525176"/>
              <a:gd name="connsiteX6" fmla="*/ 3200400 w 6170930"/>
              <a:gd name="connsiteY6" fmla="*/ 260378 h 525176"/>
              <a:gd name="connsiteX7" fmla="*/ 3787140 w 6170930"/>
              <a:gd name="connsiteY7" fmla="*/ 260378 h 525176"/>
              <a:gd name="connsiteX8" fmla="*/ 4427220 w 6170930"/>
              <a:gd name="connsiteY8" fmla="*/ 260378 h 525176"/>
              <a:gd name="connsiteX9" fmla="*/ 4945380 w 6170930"/>
              <a:gd name="connsiteY9" fmla="*/ 260378 h 525176"/>
              <a:gd name="connsiteX10" fmla="*/ 5448935 w 6170930"/>
              <a:gd name="connsiteY10" fmla="*/ 250217 h 525176"/>
              <a:gd name="connsiteX11" fmla="*/ 6170930 w 6170930"/>
              <a:gd name="connsiteY11" fmla="*/ 259108 h 525176"/>
              <a:gd name="connsiteX0" fmla="*/ 0 w 6170930"/>
              <a:gd name="connsiteY0" fmla="*/ 275618 h 525176"/>
              <a:gd name="connsiteX1" fmla="*/ 594360 w 6170930"/>
              <a:gd name="connsiteY1" fmla="*/ 275618 h 525176"/>
              <a:gd name="connsiteX2" fmla="*/ 1203960 w 6170930"/>
              <a:gd name="connsiteY2" fmla="*/ 275618 h 525176"/>
              <a:gd name="connsiteX3" fmla="*/ 1905000 w 6170930"/>
              <a:gd name="connsiteY3" fmla="*/ 267998 h 525176"/>
              <a:gd name="connsiteX4" fmla="*/ 2499360 w 6170930"/>
              <a:gd name="connsiteY4" fmla="*/ 245138 h 525176"/>
              <a:gd name="connsiteX5" fmla="*/ 2768441 w 6170930"/>
              <a:gd name="connsiteY5" fmla="*/ 185130 h 525176"/>
              <a:gd name="connsiteX6" fmla="*/ 3200400 w 6170930"/>
              <a:gd name="connsiteY6" fmla="*/ 260378 h 525176"/>
              <a:gd name="connsiteX7" fmla="*/ 3787140 w 6170930"/>
              <a:gd name="connsiteY7" fmla="*/ 260378 h 525176"/>
              <a:gd name="connsiteX8" fmla="*/ 4427220 w 6170930"/>
              <a:gd name="connsiteY8" fmla="*/ 260378 h 525176"/>
              <a:gd name="connsiteX9" fmla="*/ 4945380 w 6170930"/>
              <a:gd name="connsiteY9" fmla="*/ 260378 h 525176"/>
              <a:gd name="connsiteX10" fmla="*/ 5448935 w 6170930"/>
              <a:gd name="connsiteY10" fmla="*/ 250217 h 525176"/>
              <a:gd name="connsiteX11" fmla="*/ 6170930 w 6170930"/>
              <a:gd name="connsiteY11" fmla="*/ 259108 h 525176"/>
              <a:gd name="connsiteX0" fmla="*/ 0 w 6170930"/>
              <a:gd name="connsiteY0" fmla="*/ 282537 h 539565"/>
              <a:gd name="connsiteX1" fmla="*/ 594360 w 6170930"/>
              <a:gd name="connsiteY1" fmla="*/ 282537 h 539565"/>
              <a:gd name="connsiteX2" fmla="*/ 1203960 w 6170930"/>
              <a:gd name="connsiteY2" fmla="*/ 282537 h 539565"/>
              <a:gd name="connsiteX3" fmla="*/ 1905000 w 6170930"/>
              <a:gd name="connsiteY3" fmla="*/ 274917 h 539565"/>
              <a:gd name="connsiteX4" fmla="*/ 2499360 w 6170930"/>
              <a:gd name="connsiteY4" fmla="*/ 252057 h 539565"/>
              <a:gd name="connsiteX5" fmla="*/ 2768441 w 6170930"/>
              <a:gd name="connsiteY5" fmla="*/ 192049 h 539565"/>
              <a:gd name="connsiteX6" fmla="*/ 3200400 w 6170930"/>
              <a:gd name="connsiteY6" fmla="*/ 267297 h 539565"/>
              <a:gd name="connsiteX7" fmla="*/ 3787140 w 6170930"/>
              <a:gd name="connsiteY7" fmla="*/ 267297 h 539565"/>
              <a:gd name="connsiteX8" fmla="*/ 4427220 w 6170930"/>
              <a:gd name="connsiteY8" fmla="*/ 267297 h 539565"/>
              <a:gd name="connsiteX9" fmla="*/ 4945380 w 6170930"/>
              <a:gd name="connsiteY9" fmla="*/ 267297 h 539565"/>
              <a:gd name="connsiteX10" fmla="*/ 5448935 w 6170930"/>
              <a:gd name="connsiteY10" fmla="*/ 257136 h 539565"/>
              <a:gd name="connsiteX11" fmla="*/ 6170930 w 6170930"/>
              <a:gd name="connsiteY11" fmla="*/ 266027 h 539565"/>
              <a:gd name="connsiteX0" fmla="*/ 0 w 6170930"/>
              <a:gd name="connsiteY0" fmla="*/ 282537 h 539565"/>
              <a:gd name="connsiteX1" fmla="*/ 594360 w 6170930"/>
              <a:gd name="connsiteY1" fmla="*/ 282537 h 539565"/>
              <a:gd name="connsiteX2" fmla="*/ 1203960 w 6170930"/>
              <a:gd name="connsiteY2" fmla="*/ 282537 h 539565"/>
              <a:gd name="connsiteX3" fmla="*/ 1905000 w 6170930"/>
              <a:gd name="connsiteY3" fmla="*/ 274917 h 539565"/>
              <a:gd name="connsiteX4" fmla="*/ 2499360 w 6170930"/>
              <a:gd name="connsiteY4" fmla="*/ 252057 h 539565"/>
              <a:gd name="connsiteX5" fmla="*/ 2768441 w 6170930"/>
              <a:gd name="connsiteY5" fmla="*/ 192049 h 539565"/>
              <a:gd name="connsiteX6" fmla="*/ 3200400 w 6170930"/>
              <a:gd name="connsiteY6" fmla="*/ 267297 h 539565"/>
              <a:gd name="connsiteX7" fmla="*/ 3787140 w 6170930"/>
              <a:gd name="connsiteY7" fmla="*/ 267297 h 539565"/>
              <a:gd name="connsiteX8" fmla="*/ 4427220 w 6170930"/>
              <a:gd name="connsiteY8" fmla="*/ 267297 h 539565"/>
              <a:gd name="connsiteX9" fmla="*/ 4945380 w 6170930"/>
              <a:gd name="connsiteY9" fmla="*/ 267297 h 539565"/>
              <a:gd name="connsiteX10" fmla="*/ 5448935 w 6170930"/>
              <a:gd name="connsiteY10" fmla="*/ 257136 h 539565"/>
              <a:gd name="connsiteX11" fmla="*/ 6170930 w 6170930"/>
              <a:gd name="connsiteY11" fmla="*/ 266027 h 539565"/>
              <a:gd name="connsiteX0" fmla="*/ 0 w 6170930"/>
              <a:gd name="connsiteY0" fmla="*/ 282537 h 539565"/>
              <a:gd name="connsiteX1" fmla="*/ 594360 w 6170930"/>
              <a:gd name="connsiteY1" fmla="*/ 282537 h 539565"/>
              <a:gd name="connsiteX2" fmla="*/ 1203960 w 6170930"/>
              <a:gd name="connsiteY2" fmla="*/ 282537 h 539565"/>
              <a:gd name="connsiteX3" fmla="*/ 1905000 w 6170930"/>
              <a:gd name="connsiteY3" fmla="*/ 274917 h 539565"/>
              <a:gd name="connsiteX4" fmla="*/ 2499360 w 6170930"/>
              <a:gd name="connsiteY4" fmla="*/ 252057 h 539565"/>
              <a:gd name="connsiteX5" fmla="*/ 2768441 w 6170930"/>
              <a:gd name="connsiteY5" fmla="*/ 192049 h 539565"/>
              <a:gd name="connsiteX6" fmla="*/ 3200400 w 6170930"/>
              <a:gd name="connsiteY6" fmla="*/ 267297 h 539565"/>
              <a:gd name="connsiteX7" fmla="*/ 3787140 w 6170930"/>
              <a:gd name="connsiteY7" fmla="*/ 267297 h 539565"/>
              <a:gd name="connsiteX8" fmla="*/ 4427220 w 6170930"/>
              <a:gd name="connsiteY8" fmla="*/ 267297 h 539565"/>
              <a:gd name="connsiteX9" fmla="*/ 4945380 w 6170930"/>
              <a:gd name="connsiteY9" fmla="*/ 267297 h 539565"/>
              <a:gd name="connsiteX10" fmla="*/ 5448935 w 6170930"/>
              <a:gd name="connsiteY10" fmla="*/ 257136 h 539565"/>
              <a:gd name="connsiteX11" fmla="*/ 6170930 w 6170930"/>
              <a:gd name="connsiteY11" fmla="*/ 266027 h 539565"/>
              <a:gd name="connsiteX0" fmla="*/ 0 w 6170930"/>
              <a:gd name="connsiteY0" fmla="*/ 282537 h 539565"/>
              <a:gd name="connsiteX1" fmla="*/ 594360 w 6170930"/>
              <a:gd name="connsiteY1" fmla="*/ 282537 h 539565"/>
              <a:gd name="connsiteX2" fmla="*/ 1203960 w 6170930"/>
              <a:gd name="connsiteY2" fmla="*/ 282537 h 539565"/>
              <a:gd name="connsiteX3" fmla="*/ 1905000 w 6170930"/>
              <a:gd name="connsiteY3" fmla="*/ 274917 h 539565"/>
              <a:gd name="connsiteX4" fmla="*/ 2499360 w 6170930"/>
              <a:gd name="connsiteY4" fmla="*/ 252057 h 539565"/>
              <a:gd name="connsiteX5" fmla="*/ 2768441 w 6170930"/>
              <a:gd name="connsiteY5" fmla="*/ 192049 h 539565"/>
              <a:gd name="connsiteX6" fmla="*/ 3200400 w 6170930"/>
              <a:gd name="connsiteY6" fmla="*/ 267297 h 539565"/>
              <a:gd name="connsiteX7" fmla="*/ 3787140 w 6170930"/>
              <a:gd name="connsiteY7" fmla="*/ 267297 h 539565"/>
              <a:gd name="connsiteX8" fmla="*/ 4427220 w 6170930"/>
              <a:gd name="connsiteY8" fmla="*/ 267297 h 539565"/>
              <a:gd name="connsiteX9" fmla="*/ 4945380 w 6170930"/>
              <a:gd name="connsiteY9" fmla="*/ 267297 h 539565"/>
              <a:gd name="connsiteX10" fmla="*/ 5448935 w 6170930"/>
              <a:gd name="connsiteY10" fmla="*/ 257136 h 539565"/>
              <a:gd name="connsiteX11" fmla="*/ 6170930 w 6170930"/>
              <a:gd name="connsiteY11" fmla="*/ 266027 h 539565"/>
              <a:gd name="connsiteX0" fmla="*/ 0 w 6170930"/>
              <a:gd name="connsiteY0" fmla="*/ 283754 h 540782"/>
              <a:gd name="connsiteX1" fmla="*/ 594360 w 6170930"/>
              <a:gd name="connsiteY1" fmla="*/ 283754 h 540782"/>
              <a:gd name="connsiteX2" fmla="*/ 1203960 w 6170930"/>
              <a:gd name="connsiteY2" fmla="*/ 283754 h 540782"/>
              <a:gd name="connsiteX3" fmla="*/ 1905000 w 6170930"/>
              <a:gd name="connsiteY3" fmla="*/ 276134 h 540782"/>
              <a:gd name="connsiteX4" fmla="*/ 2499360 w 6170930"/>
              <a:gd name="connsiteY4" fmla="*/ 253274 h 540782"/>
              <a:gd name="connsiteX5" fmla="*/ 2768441 w 6170930"/>
              <a:gd name="connsiteY5" fmla="*/ 193266 h 540782"/>
              <a:gd name="connsiteX6" fmla="*/ 3200400 w 6170930"/>
              <a:gd name="connsiteY6" fmla="*/ 268514 h 540782"/>
              <a:gd name="connsiteX7" fmla="*/ 3787140 w 6170930"/>
              <a:gd name="connsiteY7" fmla="*/ 268514 h 540782"/>
              <a:gd name="connsiteX8" fmla="*/ 4427220 w 6170930"/>
              <a:gd name="connsiteY8" fmla="*/ 268514 h 540782"/>
              <a:gd name="connsiteX9" fmla="*/ 4945380 w 6170930"/>
              <a:gd name="connsiteY9" fmla="*/ 268514 h 540782"/>
              <a:gd name="connsiteX10" fmla="*/ 5448935 w 6170930"/>
              <a:gd name="connsiteY10" fmla="*/ 258353 h 540782"/>
              <a:gd name="connsiteX11" fmla="*/ 6170930 w 6170930"/>
              <a:gd name="connsiteY11" fmla="*/ 267244 h 540782"/>
              <a:gd name="connsiteX0" fmla="*/ 0 w 5967730"/>
              <a:gd name="connsiteY0" fmla="*/ 275619 h 532647"/>
              <a:gd name="connsiteX1" fmla="*/ 594360 w 5967730"/>
              <a:gd name="connsiteY1" fmla="*/ 275619 h 532647"/>
              <a:gd name="connsiteX2" fmla="*/ 1203960 w 5967730"/>
              <a:gd name="connsiteY2" fmla="*/ 275619 h 532647"/>
              <a:gd name="connsiteX3" fmla="*/ 1905000 w 5967730"/>
              <a:gd name="connsiteY3" fmla="*/ 267999 h 532647"/>
              <a:gd name="connsiteX4" fmla="*/ 2499360 w 5967730"/>
              <a:gd name="connsiteY4" fmla="*/ 245139 h 532647"/>
              <a:gd name="connsiteX5" fmla="*/ 2768441 w 5967730"/>
              <a:gd name="connsiteY5" fmla="*/ 185131 h 532647"/>
              <a:gd name="connsiteX6" fmla="*/ 3200400 w 5967730"/>
              <a:gd name="connsiteY6" fmla="*/ 260379 h 532647"/>
              <a:gd name="connsiteX7" fmla="*/ 3787140 w 5967730"/>
              <a:gd name="connsiteY7" fmla="*/ 260379 h 532647"/>
              <a:gd name="connsiteX8" fmla="*/ 4427220 w 5967730"/>
              <a:gd name="connsiteY8" fmla="*/ 260379 h 532647"/>
              <a:gd name="connsiteX9" fmla="*/ 4945380 w 5967730"/>
              <a:gd name="connsiteY9" fmla="*/ 260379 h 532647"/>
              <a:gd name="connsiteX10" fmla="*/ 5448935 w 5967730"/>
              <a:gd name="connsiteY10" fmla="*/ 250218 h 532647"/>
              <a:gd name="connsiteX11" fmla="*/ 5967730 w 5967730"/>
              <a:gd name="connsiteY11" fmla="*/ 262284 h 532647"/>
              <a:gd name="connsiteX0" fmla="*/ 0 w 5967730"/>
              <a:gd name="connsiteY0" fmla="*/ 275619 h 532647"/>
              <a:gd name="connsiteX1" fmla="*/ 594360 w 5967730"/>
              <a:gd name="connsiteY1" fmla="*/ 275619 h 532647"/>
              <a:gd name="connsiteX2" fmla="*/ 1203960 w 5967730"/>
              <a:gd name="connsiteY2" fmla="*/ 275619 h 532647"/>
              <a:gd name="connsiteX3" fmla="*/ 1905000 w 5967730"/>
              <a:gd name="connsiteY3" fmla="*/ 267999 h 532647"/>
              <a:gd name="connsiteX4" fmla="*/ 2499360 w 5967730"/>
              <a:gd name="connsiteY4" fmla="*/ 245139 h 532647"/>
              <a:gd name="connsiteX5" fmla="*/ 2768441 w 5967730"/>
              <a:gd name="connsiteY5" fmla="*/ 185131 h 532647"/>
              <a:gd name="connsiteX6" fmla="*/ 3200400 w 5967730"/>
              <a:gd name="connsiteY6" fmla="*/ 260379 h 532647"/>
              <a:gd name="connsiteX7" fmla="*/ 3787140 w 5967730"/>
              <a:gd name="connsiteY7" fmla="*/ 260379 h 532647"/>
              <a:gd name="connsiteX8" fmla="*/ 4427220 w 5967730"/>
              <a:gd name="connsiteY8" fmla="*/ 260379 h 532647"/>
              <a:gd name="connsiteX9" fmla="*/ 4945380 w 5967730"/>
              <a:gd name="connsiteY9" fmla="*/ 260379 h 532647"/>
              <a:gd name="connsiteX10" fmla="*/ 5448935 w 5967730"/>
              <a:gd name="connsiteY10" fmla="*/ 250218 h 532647"/>
              <a:gd name="connsiteX11" fmla="*/ 5967730 w 5967730"/>
              <a:gd name="connsiteY11" fmla="*/ 262284 h 532647"/>
              <a:gd name="connsiteX0" fmla="*/ 0 w 5967730"/>
              <a:gd name="connsiteY0" fmla="*/ 280717 h 537745"/>
              <a:gd name="connsiteX1" fmla="*/ 594360 w 5967730"/>
              <a:gd name="connsiteY1" fmla="*/ 280717 h 537745"/>
              <a:gd name="connsiteX2" fmla="*/ 1203960 w 5967730"/>
              <a:gd name="connsiteY2" fmla="*/ 280717 h 537745"/>
              <a:gd name="connsiteX3" fmla="*/ 1905000 w 5967730"/>
              <a:gd name="connsiteY3" fmla="*/ 273097 h 537745"/>
              <a:gd name="connsiteX4" fmla="*/ 2499360 w 5967730"/>
              <a:gd name="connsiteY4" fmla="*/ 250237 h 537745"/>
              <a:gd name="connsiteX5" fmla="*/ 2768441 w 5967730"/>
              <a:gd name="connsiteY5" fmla="*/ 190229 h 537745"/>
              <a:gd name="connsiteX6" fmla="*/ 3200400 w 5967730"/>
              <a:gd name="connsiteY6" fmla="*/ 265477 h 537745"/>
              <a:gd name="connsiteX7" fmla="*/ 3787140 w 5967730"/>
              <a:gd name="connsiteY7" fmla="*/ 265477 h 537745"/>
              <a:gd name="connsiteX8" fmla="*/ 4427220 w 5967730"/>
              <a:gd name="connsiteY8" fmla="*/ 265477 h 537745"/>
              <a:gd name="connsiteX9" fmla="*/ 4945380 w 5967730"/>
              <a:gd name="connsiteY9" fmla="*/ 265477 h 537745"/>
              <a:gd name="connsiteX10" fmla="*/ 5448935 w 5967730"/>
              <a:gd name="connsiteY10" fmla="*/ 255316 h 537745"/>
              <a:gd name="connsiteX11" fmla="*/ 5967730 w 5967730"/>
              <a:gd name="connsiteY11" fmla="*/ 267382 h 537745"/>
              <a:gd name="connsiteX0" fmla="*/ 0 w 5967730"/>
              <a:gd name="connsiteY0" fmla="*/ 275619 h 532647"/>
              <a:gd name="connsiteX1" fmla="*/ 594360 w 5967730"/>
              <a:gd name="connsiteY1" fmla="*/ 275619 h 532647"/>
              <a:gd name="connsiteX2" fmla="*/ 1203960 w 5967730"/>
              <a:gd name="connsiteY2" fmla="*/ 275619 h 532647"/>
              <a:gd name="connsiteX3" fmla="*/ 1905000 w 5967730"/>
              <a:gd name="connsiteY3" fmla="*/ 267999 h 532647"/>
              <a:gd name="connsiteX4" fmla="*/ 2499360 w 5967730"/>
              <a:gd name="connsiteY4" fmla="*/ 245139 h 532647"/>
              <a:gd name="connsiteX5" fmla="*/ 2768441 w 5967730"/>
              <a:gd name="connsiteY5" fmla="*/ 185131 h 532647"/>
              <a:gd name="connsiteX6" fmla="*/ 3200400 w 5967730"/>
              <a:gd name="connsiteY6" fmla="*/ 260379 h 532647"/>
              <a:gd name="connsiteX7" fmla="*/ 3787140 w 5967730"/>
              <a:gd name="connsiteY7" fmla="*/ 260379 h 532647"/>
              <a:gd name="connsiteX8" fmla="*/ 4427220 w 5967730"/>
              <a:gd name="connsiteY8" fmla="*/ 260379 h 532647"/>
              <a:gd name="connsiteX9" fmla="*/ 4945380 w 5967730"/>
              <a:gd name="connsiteY9" fmla="*/ 260379 h 532647"/>
              <a:gd name="connsiteX10" fmla="*/ 5448935 w 5967730"/>
              <a:gd name="connsiteY10" fmla="*/ 250218 h 532647"/>
              <a:gd name="connsiteX11" fmla="*/ 5666423 w 5967730"/>
              <a:gd name="connsiteY11" fmla="*/ 520888 h 532647"/>
              <a:gd name="connsiteX12" fmla="*/ 5967730 w 5967730"/>
              <a:gd name="connsiteY12" fmla="*/ 262284 h 532647"/>
              <a:gd name="connsiteX0" fmla="*/ 0 w 5967730"/>
              <a:gd name="connsiteY0" fmla="*/ 275619 h 532647"/>
              <a:gd name="connsiteX1" fmla="*/ 594360 w 5967730"/>
              <a:gd name="connsiteY1" fmla="*/ 275619 h 532647"/>
              <a:gd name="connsiteX2" fmla="*/ 1203960 w 5967730"/>
              <a:gd name="connsiteY2" fmla="*/ 275619 h 532647"/>
              <a:gd name="connsiteX3" fmla="*/ 1905000 w 5967730"/>
              <a:gd name="connsiteY3" fmla="*/ 267999 h 532647"/>
              <a:gd name="connsiteX4" fmla="*/ 2499360 w 5967730"/>
              <a:gd name="connsiteY4" fmla="*/ 245139 h 532647"/>
              <a:gd name="connsiteX5" fmla="*/ 2768441 w 5967730"/>
              <a:gd name="connsiteY5" fmla="*/ 185131 h 532647"/>
              <a:gd name="connsiteX6" fmla="*/ 3200400 w 5967730"/>
              <a:gd name="connsiteY6" fmla="*/ 260379 h 532647"/>
              <a:gd name="connsiteX7" fmla="*/ 3787140 w 5967730"/>
              <a:gd name="connsiteY7" fmla="*/ 260379 h 532647"/>
              <a:gd name="connsiteX8" fmla="*/ 4427220 w 5967730"/>
              <a:gd name="connsiteY8" fmla="*/ 260379 h 532647"/>
              <a:gd name="connsiteX9" fmla="*/ 4945380 w 5967730"/>
              <a:gd name="connsiteY9" fmla="*/ 260379 h 532647"/>
              <a:gd name="connsiteX10" fmla="*/ 5448935 w 5967730"/>
              <a:gd name="connsiteY10" fmla="*/ 250218 h 532647"/>
              <a:gd name="connsiteX11" fmla="*/ 5745005 w 5967730"/>
              <a:gd name="connsiteY11" fmla="*/ 254188 h 532647"/>
              <a:gd name="connsiteX12" fmla="*/ 5967730 w 5967730"/>
              <a:gd name="connsiteY12" fmla="*/ 262284 h 532647"/>
              <a:gd name="connsiteX0" fmla="*/ 0 w 5967730"/>
              <a:gd name="connsiteY0" fmla="*/ 275619 h 532647"/>
              <a:gd name="connsiteX1" fmla="*/ 594360 w 5967730"/>
              <a:gd name="connsiteY1" fmla="*/ 275619 h 532647"/>
              <a:gd name="connsiteX2" fmla="*/ 1203960 w 5967730"/>
              <a:gd name="connsiteY2" fmla="*/ 275619 h 532647"/>
              <a:gd name="connsiteX3" fmla="*/ 1905000 w 5967730"/>
              <a:gd name="connsiteY3" fmla="*/ 267999 h 532647"/>
              <a:gd name="connsiteX4" fmla="*/ 2499360 w 5967730"/>
              <a:gd name="connsiteY4" fmla="*/ 245139 h 532647"/>
              <a:gd name="connsiteX5" fmla="*/ 2768441 w 5967730"/>
              <a:gd name="connsiteY5" fmla="*/ 185131 h 532647"/>
              <a:gd name="connsiteX6" fmla="*/ 3200400 w 5967730"/>
              <a:gd name="connsiteY6" fmla="*/ 260379 h 532647"/>
              <a:gd name="connsiteX7" fmla="*/ 3787140 w 5967730"/>
              <a:gd name="connsiteY7" fmla="*/ 260379 h 532647"/>
              <a:gd name="connsiteX8" fmla="*/ 4427220 w 5967730"/>
              <a:gd name="connsiteY8" fmla="*/ 260379 h 532647"/>
              <a:gd name="connsiteX9" fmla="*/ 4945380 w 5967730"/>
              <a:gd name="connsiteY9" fmla="*/ 260379 h 532647"/>
              <a:gd name="connsiteX10" fmla="*/ 5448935 w 5967730"/>
              <a:gd name="connsiteY10" fmla="*/ 250218 h 532647"/>
              <a:gd name="connsiteX11" fmla="*/ 5745005 w 5967730"/>
              <a:gd name="connsiteY11" fmla="*/ 254188 h 532647"/>
              <a:gd name="connsiteX12" fmla="*/ 5967730 w 5967730"/>
              <a:gd name="connsiteY12" fmla="*/ 262284 h 532647"/>
              <a:gd name="connsiteX0" fmla="*/ 0 w 5967730"/>
              <a:gd name="connsiteY0" fmla="*/ 275619 h 532647"/>
              <a:gd name="connsiteX1" fmla="*/ 594360 w 5967730"/>
              <a:gd name="connsiteY1" fmla="*/ 275619 h 532647"/>
              <a:gd name="connsiteX2" fmla="*/ 1203960 w 5967730"/>
              <a:gd name="connsiteY2" fmla="*/ 275619 h 532647"/>
              <a:gd name="connsiteX3" fmla="*/ 1905000 w 5967730"/>
              <a:gd name="connsiteY3" fmla="*/ 267999 h 532647"/>
              <a:gd name="connsiteX4" fmla="*/ 2499360 w 5967730"/>
              <a:gd name="connsiteY4" fmla="*/ 245139 h 532647"/>
              <a:gd name="connsiteX5" fmla="*/ 2768441 w 5967730"/>
              <a:gd name="connsiteY5" fmla="*/ 185131 h 532647"/>
              <a:gd name="connsiteX6" fmla="*/ 3200400 w 5967730"/>
              <a:gd name="connsiteY6" fmla="*/ 260379 h 532647"/>
              <a:gd name="connsiteX7" fmla="*/ 3787140 w 5967730"/>
              <a:gd name="connsiteY7" fmla="*/ 260379 h 532647"/>
              <a:gd name="connsiteX8" fmla="*/ 4427220 w 5967730"/>
              <a:gd name="connsiteY8" fmla="*/ 260379 h 532647"/>
              <a:gd name="connsiteX9" fmla="*/ 4945380 w 5967730"/>
              <a:gd name="connsiteY9" fmla="*/ 260379 h 532647"/>
              <a:gd name="connsiteX10" fmla="*/ 5448935 w 5967730"/>
              <a:gd name="connsiteY10" fmla="*/ 250218 h 532647"/>
              <a:gd name="connsiteX11" fmla="*/ 5745005 w 5967730"/>
              <a:gd name="connsiteY11" fmla="*/ 254188 h 532647"/>
              <a:gd name="connsiteX12" fmla="*/ 5967730 w 5967730"/>
              <a:gd name="connsiteY12" fmla="*/ 262284 h 532647"/>
              <a:gd name="connsiteX0" fmla="*/ 0 w 5967730"/>
              <a:gd name="connsiteY0" fmla="*/ 275619 h 532647"/>
              <a:gd name="connsiteX1" fmla="*/ 594360 w 5967730"/>
              <a:gd name="connsiteY1" fmla="*/ 275619 h 532647"/>
              <a:gd name="connsiteX2" fmla="*/ 1203960 w 5967730"/>
              <a:gd name="connsiteY2" fmla="*/ 275619 h 532647"/>
              <a:gd name="connsiteX3" fmla="*/ 1905000 w 5967730"/>
              <a:gd name="connsiteY3" fmla="*/ 267999 h 532647"/>
              <a:gd name="connsiteX4" fmla="*/ 2499360 w 5967730"/>
              <a:gd name="connsiteY4" fmla="*/ 245139 h 532647"/>
              <a:gd name="connsiteX5" fmla="*/ 2768441 w 5967730"/>
              <a:gd name="connsiteY5" fmla="*/ 185131 h 532647"/>
              <a:gd name="connsiteX6" fmla="*/ 3200400 w 5967730"/>
              <a:gd name="connsiteY6" fmla="*/ 260379 h 532647"/>
              <a:gd name="connsiteX7" fmla="*/ 3787140 w 5967730"/>
              <a:gd name="connsiteY7" fmla="*/ 260379 h 532647"/>
              <a:gd name="connsiteX8" fmla="*/ 4427220 w 5967730"/>
              <a:gd name="connsiteY8" fmla="*/ 260379 h 532647"/>
              <a:gd name="connsiteX9" fmla="*/ 4945380 w 5967730"/>
              <a:gd name="connsiteY9" fmla="*/ 260379 h 532647"/>
              <a:gd name="connsiteX10" fmla="*/ 5448935 w 5967730"/>
              <a:gd name="connsiteY10" fmla="*/ 250218 h 532647"/>
              <a:gd name="connsiteX11" fmla="*/ 5745005 w 5967730"/>
              <a:gd name="connsiteY11" fmla="*/ 254188 h 532647"/>
              <a:gd name="connsiteX12" fmla="*/ 5967730 w 5967730"/>
              <a:gd name="connsiteY12" fmla="*/ 262284 h 532647"/>
              <a:gd name="connsiteX0" fmla="*/ 0 w 5967730"/>
              <a:gd name="connsiteY0" fmla="*/ 275619 h 532647"/>
              <a:gd name="connsiteX1" fmla="*/ 594360 w 5967730"/>
              <a:gd name="connsiteY1" fmla="*/ 275619 h 532647"/>
              <a:gd name="connsiteX2" fmla="*/ 1203960 w 5967730"/>
              <a:gd name="connsiteY2" fmla="*/ 275619 h 532647"/>
              <a:gd name="connsiteX3" fmla="*/ 1905000 w 5967730"/>
              <a:gd name="connsiteY3" fmla="*/ 267999 h 532647"/>
              <a:gd name="connsiteX4" fmla="*/ 2499360 w 5967730"/>
              <a:gd name="connsiteY4" fmla="*/ 245139 h 532647"/>
              <a:gd name="connsiteX5" fmla="*/ 2768441 w 5967730"/>
              <a:gd name="connsiteY5" fmla="*/ 185131 h 532647"/>
              <a:gd name="connsiteX6" fmla="*/ 3200400 w 5967730"/>
              <a:gd name="connsiteY6" fmla="*/ 260379 h 532647"/>
              <a:gd name="connsiteX7" fmla="*/ 3787140 w 5967730"/>
              <a:gd name="connsiteY7" fmla="*/ 260379 h 532647"/>
              <a:gd name="connsiteX8" fmla="*/ 4427220 w 5967730"/>
              <a:gd name="connsiteY8" fmla="*/ 260379 h 532647"/>
              <a:gd name="connsiteX9" fmla="*/ 4945380 w 5967730"/>
              <a:gd name="connsiteY9" fmla="*/ 260379 h 532647"/>
              <a:gd name="connsiteX10" fmla="*/ 5448935 w 5967730"/>
              <a:gd name="connsiteY10" fmla="*/ 250218 h 532647"/>
              <a:gd name="connsiteX11" fmla="*/ 5745005 w 5967730"/>
              <a:gd name="connsiteY11" fmla="*/ 254188 h 532647"/>
              <a:gd name="connsiteX12" fmla="*/ 5967730 w 5967730"/>
              <a:gd name="connsiteY12" fmla="*/ 262284 h 532647"/>
              <a:gd name="connsiteX0" fmla="*/ 0 w 6120130"/>
              <a:gd name="connsiteY0" fmla="*/ 275619 h 532647"/>
              <a:gd name="connsiteX1" fmla="*/ 594360 w 6120130"/>
              <a:gd name="connsiteY1" fmla="*/ 275619 h 532647"/>
              <a:gd name="connsiteX2" fmla="*/ 1203960 w 6120130"/>
              <a:gd name="connsiteY2" fmla="*/ 275619 h 532647"/>
              <a:gd name="connsiteX3" fmla="*/ 1905000 w 6120130"/>
              <a:gd name="connsiteY3" fmla="*/ 267999 h 532647"/>
              <a:gd name="connsiteX4" fmla="*/ 2499360 w 6120130"/>
              <a:gd name="connsiteY4" fmla="*/ 245139 h 532647"/>
              <a:gd name="connsiteX5" fmla="*/ 2768441 w 6120130"/>
              <a:gd name="connsiteY5" fmla="*/ 185131 h 532647"/>
              <a:gd name="connsiteX6" fmla="*/ 3200400 w 6120130"/>
              <a:gd name="connsiteY6" fmla="*/ 260379 h 532647"/>
              <a:gd name="connsiteX7" fmla="*/ 3787140 w 6120130"/>
              <a:gd name="connsiteY7" fmla="*/ 260379 h 532647"/>
              <a:gd name="connsiteX8" fmla="*/ 4427220 w 6120130"/>
              <a:gd name="connsiteY8" fmla="*/ 260379 h 532647"/>
              <a:gd name="connsiteX9" fmla="*/ 4945380 w 6120130"/>
              <a:gd name="connsiteY9" fmla="*/ 260379 h 532647"/>
              <a:gd name="connsiteX10" fmla="*/ 5448935 w 6120130"/>
              <a:gd name="connsiteY10" fmla="*/ 250218 h 532647"/>
              <a:gd name="connsiteX11" fmla="*/ 5745005 w 6120130"/>
              <a:gd name="connsiteY11" fmla="*/ 254188 h 532647"/>
              <a:gd name="connsiteX12" fmla="*/ 6120130 w 6120130"/>
              <a:gd name="connsiteY12" fmla="*/ 252759 h 532647"/>
              <a:gd name="connsiteX0" fmla="*/ 0 w 6120130"/>
              <a:gd name="connsiteY0" fmla="*/ 275619 h 532647"/>
              <a:gd name="connsiteX1" fmla="*/ 594360 w 6120130"/>
              <a:gd name="connsiteY1" fmla="*/ 275619 h 532647"/>
              <a:gd name="connsiteX2" fmla="*/ 1203960 w 6120130"/>
              <a:gd name="connsiteY2" fmla="*/ 275619 h 532647"/>
              <a:gd name="connsiteX3" fmla="*/ 1905000 w 6120130"/>
              <a:gd name="connsiteY3" fmla="*/ 267999 h 532647"/>
              <a:gd name="connsiteX4" fmla="*/ 2499360 w 6120130"/>
              <a:gd name="connsiteY4" fmla="*/ 245139 h 532647"/>
              <a:gd name="connsiteX5" fmla="*/ 2768441 w 6120130"/>
              <a:gd name="connsiteY5" fmla="*/ 185131 h 532647"/>
              <a:gd name="connsiteX6" fmla="*/ 3200400 w 6120130"/>
              <a:gd name="connsiteY6" fmla="*/ 260379 h 532647"/>
              <a:gd name="connsiteX7" fmla="*/ 3787140 w 6120130"/>
              <a:gd name="connsiteY7" fmla="*/ 260379 h 532647"/>
              <a:gd name="connsiteX8" fmla="*/ 4427220 w 6120130"/>
              <a:gd name="connsiteY8" fmla="*/ 260379 h 532647"/>
              <a:gd name="connsiteX9" fmla="*/ 4945380 w 6120130"/>
              <a:gd name="connsiteY9" fmla="*/ 260379 h 532647"/>
              <a:gd name="connsiteX10" fmla="*/ 5448935 w 6120130"/>
              <a:gd name="connsiteY10" fmla="*/ 250218 h 532647"/>
              <a:gd name="connsiteX11" fmla="*/ 5745005 w 6120130"/>
              <a:gd name="connsiteY11" fmla="*/ 254188 h 532647"/>
              <a:gd name="connsiteX12" fmla="*/ 6120130 w 6120130"/>
              <a:gd name="connsiteY12" fmla="*/ 252759 h 532647"/>
              <a:gd name="connsiteX0" fmla="*/ 0 w 6120130"/>
              <a:gd name="connsiteY0" fmla="*/ 275619 h 532647"/>
              <a:gd name="connsiteX1" fmla="*/ 594360 w 6120130"/>
              <a:gd name="connsiteY1" fmla="*/ 275619 h 532647"/>
              <a:gd name="connsiteX2" fmla="*/ 1203960 w 6120130"/>
              <a:gd name="connsiteY2" fmla="*/ 275619 h 532647"/>
              <a:gd name="connsiteX3" fmla="*/ 1905000 w 6120130"/>
              <a:gd name="connsiteY3" fmla="*/ 267999 h 532647"/>
              <a:gd name="connsiteX4" fmla="*/ 2499360 w 6120130"/>
              <a:gd name="connsiteY4" fmla="*/ 245139 h 532647"/>
              <a:gd name="connsiteX5" fmla="*/ 2768441 w 6120130"/>
              <a:gd name="connsiteY5" fmla="*/ 185131 h 532647"/>
              <a:gd name="connsiteX6" fmla="*/ 3200400 w 6120130"/>
              <a:gd name="connsiteY6" fmla="*/ 260379 h 532647"/>
              <a:gd name="connsiteX7" fmla="*/ 3787140 w 6120130"/>
              <a:gd name="connsiteY7" fmla="*/ 260379 h 532647"/>
              <a:gd name="connsiteX8" fmla="*/ 4427220 w 6120130"/>
              <a:gd name="connsiteY8" fmla="*/ 260379 h 532647"/>
              <a:gd name="connsiteX9" fmla="*/ 4945380 w 6120130"/>
              <a:gd name="connsiteY9" fmla="*/ 260379 h 532647"/>
              <a:gd name="connsiteX10" fmla="*/ 5448935 w 6120130"/>
              <a:gd name="connsiteY10" fmla="*/ 250218 h 532647"/>
              <a:gd name="connsiteX11" fmla="*/ 5745005 w 6120130"/>
              <a:gd name="connsiteY11" fmla="*/ 254188 h 532647"/>
              <a:gd name="connsiteX12" fmla="*/ 6120130 w 6120130"/>
              <a:gd name="connsiteY12" fmla="*/ 252759 h 53264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422741 w 6120130"/>
              <a:gd name="connsiteY10" fmla="*/ 252599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422741 w 6120130"/>
              <a:gd name="connsiteY10" fmla="*/ 252599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7310 h 539441"/>
              <a:gd name="connsiteX1" fmla="*/ 594360 w 6120130"/>
              <a:gd name="connsiteY1" fmla="*/ 277310 h 539441"/>
              <a:gd name="connsiteX2" fmla="*/ 1203960 w 6120130"/>
              <a:gd name="connsiteY2" fmla="*/ 277310 h 539441"/>
              <a:gd name="connsiteX3" fmla="*/ 1905000 w 6120130"/>
              <a:gd name="connsiteY3" fmla="*/ 269690 h 539441"/>
              <a:gd name="connsiteX4" fmla="*/ 2499360 w 6120130"/>
              <a:gd name="connsiteY4" fmla="*/ 246830 h 539441"/>
              <a:gd name="connsiteX5" fmla="*/ 2768441 w 6120130"/>
              <a:gd name="connsiteY5" fmla="*/ 186822 h 539441"/>
              <a:gd name="connsiteX6" fmla="*/ 3200400 w 6120130"/>
              <a:gd name="connsiteY6" fmla="*/ 262070 h 539441"/>
              <a:gd name="connsiteX7" fmla="*/ 3787140 w 6120130"/>
              <a:gd name="connsiteY7" fmla="*/ 262070 h 539441"/>
              <a:gd name="connsiteX8" fmla="*/ 4427220 w 6120130"/>
              <a:gd name="connsiteY8" fmla="*/ 262070 h 539441"/>
              <a:gd name="connsiteX9" fmla="*/ 4945380 w 6120130"/>
              <a:gd name="connsiteY9" fmla="*/ 262070 h 539441"/>
              <a:gd name="connsiteX10" fmla="*/ 5422741 w 6120130"/>
              <a:gd name="connsiteY10" fmla="*/ 254290 h 539441"/>
              <a:gd name="connsiteX11" fmla="*/ 5745005 w 6120130"/>
              <a:gd name="connsiteY11" fmla="*/ 255879 h 539441"/>
              <a:gd name="connsiteX12" fmla="*/ 6120130 w 6120130"/>
              <a:gd name="connsiteY12" fmla="*/ 254450 h 539441"/>
              <a:gd name="connsiteX0" fmla="*/ 0 w 6120130"/>
              <a:gd name="connsiteY0" fmla="*/ 277310 h 539441"/>
              <a:gd name="connsiteX1" fmla="*/ 594360 w 6120130"/>
              <a:gd name="connsiteY1" fmla="*/ 277310 h 539441"/>
              <a:gd name="connsiteX2" fmla="*/ 1203960 w 6120130"/>
              <a:gd name="connsiteY2" fmla="*/ 277310 h 539441"/>
              <a:gd name="connsiteX3" fmla="*/ 1905000 w 6120130"/>
              <a:gd name="connsiteY3" fmla="*/ 269690 h 539441"/>
              <a:gd name="connsiteX4" fmla="*/ 2499360 w 6120130"/>
              <a:gd name="connsiteY4" fmla="*/ 246830 h 539441"/>
              <a:gd name="connsiteX5" fmla="*/ 2768441 w 6120130"/>
              <a:gd name="connsiteY5" fmla="*/ 186822 h 539441"/>
              <a:gd name="connsiteX6" fmla="*/ 3200400 w 6120130"/>
              <a:gd name="connsiteY6" fmla="*/ 262070 h 539441"/>
              <a:gd name="connsiteX7" fmla="*/ 3787140 w 6120130"/>
              <a:gd name="connsiteY7" fmla="*/ 262070 h 539441"/>
              <a:gd name="connsiteX8" fmla="*/ 4427220 w 6120130"/>
              <a:gd name="connsiteY8" fmla="*/ 262070 h 539441"/>
              <a:gd name="connsiteX9" fmla="*/ 4945380 w 6120130"/>
              <a:gd name="connsiteY9" fmla="*/ 262070 h 539441"/>
              <a:gd name="connsiteX10" fmla="*/ 5422741 w 6120130"/>
              <a:gd name="connsiteY10" fmla="*/ 254290 h 539441"/>
              <a:gd name="connsiteX11" fmla="*/ 5745005 w 6120130"/>
              <a:gd name="connsiteY11" fmla="*/ 255879 h 539441"/>
              <a:gd name="connsiteX12" fmla="*/ 6120130 w 6120130"/>
              <a:gd name="connsiteY12" fmla="*/ 254450 h 539441"/>
              <a:gd name="connsiteX0" fmla="*/ 0 w 6120130"/>
              <a:gd name="connsiteY0" fmla="*/ 275619 h 537750"/>
              <a:gd name="connsiteX1" fmla="*/ 594360 w 6120130"/>
              <a:gd name="connsiteY1" fmla="*/ 275619 h 537750"/>
              <a:gd name="connsiteX2" fmla="*/ 1203960 w 6120130"/>
              <a:gd name="connsiteY2" fmla="*/ 275619 h 537750"/>
              <a:gd name="connsiteX3" fmla="*/ 1905000 w 6120130"/>
              <a:gd name="connsiteY3" fmla="*/ 267999 h 537750"/>
              <a:gd name="connsiteX4" fmla="*/ 2499360 w 6120130"/>
              <a:gd name="connsiteY4" fmla="*/ 245139 h 537750"/>
              <a:gd name="connsiteX5" fmla="*/ 2768441 w 6120130"/>
              <a:gd name="connsiteY5" fmla="*/ 185131 h 537750"/>
              <a:gd name="connsiteX6" fmla="*/ 3200400 w 6120130"/>
              <a:gd name="connsiteY6" fmla="*/ 260379 h 537750"/>
              <a:gd name="connsiteX7" fmla="*/ 3787140 w 6120130"/>
              <a:gd name="connsiteY7" fmla="*/ 260379 h 537750"/>
              <a:gd name="connsiteX8" fmla="*/ 4427220 w 6120130"/>
              <a:gd name="connsiteY8" fmla="*/ 260379 h 537750"/>
              <a:gd name="connsiteX9" fmla="*/ 4945380 w 6120130"/>
              <a:gd name="connsiteY9" fmla="*/ 260379 h 537750"/>
              <a:gd name="connsiteX10" fmla="*/ 5422741 w 6120130"/>
              <a:gd name="connsiteY10" fmla="*/ 252599 h 537750"/>
              <a:gd name="connsiteX11" fmla="*/ 5745005 w 6120130"/>
              <a:gd name="connsiteY11" fmla="*/ 254188 h 537750"/>
              <a:gd name="connsiteX12" fmla="*/ 6120130 w 6120130"/>
              <a:gd name="connsiteY12" fmla="*/ 252759 h 537750"/>
              <a:gd name="connsiteX0" fmla="*/ 0 w 6120130"/>
              <a:gd name="connsiteY0" fmla="*/ 275619 h 537750"/>
              <a:gd name="connsiteX1" fmla="*/ 594360 w 6120130"/>
              <a:gd name="connsiteY1" fmla="*/ 275619 h 537750"/>
              <a:gd name="connsiteX2" fmla="*/ 1203960 w 6120130"/>
              <a:gd name="connsiteY2" fmla="*/ 275619 h 537750"/>
              <a:gd name="connsiteX3" fmla="*/ 1905000 w 6120130"/>
              <a:gd name="connsiteY3" fmla="*/ 267999 h 537750"/>
              <a:gd name="connsiteX4" fmla="*/ 2499360 w 6120130"/>
              <a:gd name="connsiteY4" fmla="*/ 245139 h 537750"/>
              <a:gd name="connsiteX5" fmla="*/ 2768441 w 6120130"/>
              <a:gd name="connsiteY5" fmla="*/ 185131 h 537750"/>
              <a:gd name="connsiteX6" fmla="*/ 3200400 w 6120130"/>
              <a:gd name="connsiteY6" fmla="*/ 260379 h 537750"/>
              <a:gd name="connsiteX7" fmla="*/ 3787140 w 6120130"/>
              <a:gd name="connsiteY7" fmla="*/ 260379 h 537750"/>
              <a:gd name="connsiteX8" fmla="*/ 4427220 w 6120130"/>
              <a:gd name="connsiteY8" fmla="*/ 260379 h 537750"/>
              <a:gd name="connsiteX9" fmla="*/ 4945380 w 6120130"/>
              <a:gd name="connsiteY9" fmla="*/ 260379 h 537750"/>
              <a:gd name="connsiteX10" fmla="*/ 5422741 w 6120130"/>
              <a:gd name="connsiteY10" fmla="*/ 252599 h 537750"/>
              <a:gd name="connsiteX11" fmla="*/ 5745005 w 6120130"/>
              <a:gd name="connsiteY11" fmla="*/ 254188 h 537750"/>
              <a:gd name="connsiteX12" fmla="*/ 6120130 w 6120130"/>
              <a:gd name="connsiteY12" fmla="*/ 252759 h 537750"/>
              <a:gd name="connsiteX0" fmla="*/ 0 w 6120130"/>
              <a:gd name="connsiteY0" fmla="*/ 275619 h 537750"/>
              <a:gd name="connsiteX1" fmla="*/ 594360 w 6120130"/>
              <a:gd name="connsiteY1" fmla="*/ 275619 h 537750"/>
              <a:gd name="connsiteX2" fmla="*/ 1203960 w 6120130"/>
              <a:gd name="connsiteY2" fmla="*/ 275619 h 537750"/>
              <a:gd name="connsiteX3" fmla="*/ 1905000 w 6120130"/>
              <a:gd name="connsiteY3" fmla="*/ 267999 h 537750"/>
              <a:gd name="connsiteX4" fmla="*/ 2499360 w 6120130"/>
              <a:gd name="connsiteY4" fmla="*/ 245139 h 537750"/>
              <a:gd name="connsiteX5" fmla="*/ 2768441 w 6120130"/>
              <a:gd name="connsiteY5" fmla="*/ 185131 h 537750"/>
              <a:gd name="connsiteX6" fmla="*/ 3200400 w 6120130"/>
              <a:gd name="connsiteY6" fmla="*/ 260379 h 537750"/>
              <a:gd name="connsiteX7" fmla="*/ 3787140 w 6120130"/>
              <a:gd name="connsiteY7" fmla="*/ 260379 h 537750"/>
              <a:gd name="connsiteX8" fmla="*/ 4427220 w 6120130"/>
              <a:gd name="connsiteY8" fmla="*/ 260379 h 537750"/>
              <a:gd name="connsiteX9" fmla="*/ 4945380 w 6120130"/>
              <a:gd name="connsiteY9" fmla="*/ 260379 h 537750"/>
              <a:gd name="connsiteX10" fmla="*/ 5422741 w 6120130"/>
              <a:gd name="connsiteY10" fmla="*/ 252599 h 537750"/>
              <a:gd name="connsiteX11" fmla="*/ 5745005 w 6120130"/>
              <a:gd name="connsiteY11" fmla="*/ 254188 h 537750"/>
              <a:gd name="connsiteX12" fmla="*/ 6120130 w 6120130"/>
              <a:gd name="connsiteY12" fmla="*/ 252759 h 537750"/>
              <a:gd name="connsiteX0" fmla="*/ 0 w 6120130"/>
              <a:gd name="connsiteY0" fmla="*/ 275619 h 537750"/>
              <a:gd name="connsiteX1" fmla="*/ 594360 w 6120130"/>
              <a:gd name="connsiteY1" fmla="*/ 275619 h 537750"/>
              <a:gd name="connsiteX2" fmla="*/ 1203960 w 6120130"/>
              <a:gd name="connsiteY2" fmla="*/ 275619 h 537750"/>
              <a:gd name="connsiteX3" fmla="*/ 1905000 w 6120130"/>
              <a:gd name="connsiteY3" fmla="*/ 267999 h 537750"/>
              <a:gd name="connsiteX4" fmla="*/ 2499360 w 6120130"/>
              <a:gd name="connsiteY4" fmla="*/ 245139 h 537750"/>
              <a:gd name="connsiteX5" fmla="*/ 2768441 w 6120130"/>
              <a:gd name="connsiteY5" fmla="*/ 185131 h 537750"/>
              <a:gd name="connsiteX6" fmla="*/ 3200400 w 6120130"/>
              <a:gd name="connsiteY6" fmla="*/ 260379 h 537750"/>
              <a:gd name="connsiteX7" fmla="*/ 3787140 w 6120130"/>
              <a:gd name="connsiteY7" fmla="*/ 260379 h 537750"/>
              <a:gd name="connsiteX8" fmla="*/ 4427220 w 6120130"/>
              <a:gd name="connsiteY8" fmla="*/ 260379 h 537750"/>
              <a:gd name="connsiteX9" fmla="*/ 4945380 w 6120130"/>
              <a:gd name="connsiteY9" fmla="*/ 260379 h 537750"/>
              <a:gd name="connsiteX10" fmla="*/ 5441791 w 6120130"/>
              <a:gd name="connsiteY10" fmla="*/ 271649 h 537750"/>
              <a:gd name="connsiteX11" fmla="*/ 5745005 w 6120130"/>
              <a:gd name="connsiteY11" fmla="*/ 254188 h 537750"/>
              <a:gd name="connsiteX12" fmla="*/ 6120130 w 6120130"/>
              <a:gd name="connsiteY12" fmla="*/ 252759 h 537750"/>
              <a:gd name="connsiteX0" fmla="*/ 0 w 6120130"/>
              <a:gd name="connsiteY0" fmla="*/ 275619 h 537750"/>
              <a:gd name="connsiteX1" fmla="*/ 594360 w 6120130"/>
              <a:gd name="connsiteY1" fmla="*/ 275619 h 537750"/>
              <a:gd name="connsiteX2" fmla="*/ 1203960 w 6120130"/>
              <a:gd name="connsiteY2" fmla="*/ 275619 h 537750"/>
              <a:gd name="connsiteX3" fmla="*/ 1905000 w 6120130"/>
              <a:gd name="connsiteY3" fmla="*/ 267999 h 537750"/>
              <a:gd name="connsiteX4" fmla="*/ 2499360 w 6120130"/>
              <a:gd name="connsiteY4" fmla="*/ 245139 h 537750"/>
              <a:gd name="connsiteX5" fmla="*/ 2768441 w 6120130"/>
              <a:gd name="connsiteY5" fmla="*/ 185131 h 537750"/>
              <a:gd name="connsiteX6" fmla="*/ 3200400 w 6120130"/>
              <a:gd name="connsiteY6" fmla="*/ 260379 h 537750"/>
              <a:gd name="connsiteX7" fmla="*/ 3787140 w 6120130"/>
              <a:gd name="connsiteY7" fmla="*/ 260379 h 537750"/>
              <a:gd name="connsiteX8" fmla="*/ 4427220 w 6120130"/>
              <a:gd name="connsiteY8" fmla="*/ 260379 h 537750"/>
              <a:gd name="connsiteX9" fmla="*/ 4945380 w 6120130"/>
              <a:gd name="connsiteY9" fmla="*/ 260379 h 537750"/>
              <a:gd name="connsiteX10" fmla="*/ 5441791 w 6120130"/>
              <a:gd name="connsiteY10" fmla="*/ 271649 h 537750"/>
              <a:gd name="connsiteX11" fmla="*/ 5745005 w 6120130"/>
              <a:gd name="connsiteY11" fmla="*/ 254188 h 537750"/>
              <a:gd name="connsiteX12" fmla="*/ 6120130 w 6120130"/>
              <a:gd name="connsiteY12" fmla="*/ 252759 h 537750"/>
              <a:gd name="connsiteX0" fmla="*/ 0 w 6120130"/>
              <a:gd name="connsiteY0" fmla="*/ 275619 h 537750"/>
              <a:gd name="connsiteX1" fmla="*/ 594360 w 6120130"/>
              <a:gd name="connsiteY1" fmla="*/ 275619 h 537750"/>
              <a:gd name="connsiteX2" fmla="*/ 1203960 w 6120130"/>
              <a:gd name="connsiteY2" fmla="*/ 275619 h 537750"/>
              <a:gd name="connsiteX3" fmla="*/ 1905000 w 6120130"/>
              <a:gd name="connsiteY3" fmla="*/ 267999 h 537750"/>
              <a:gd name="connsiteX4" fmla="*/ 2499360 w 6120130"/>
              <a:gd name="connsiteY4" fmla="*/ 245139 h 537750"/>
              <a:gd name="connsiteX5" fmla="*/ 2768441 w 6120130"/>
              <a:gd name="connsiteY5" fmla="*/ 185131 h 537750"/>
              <a:gd name="connsiteX6" fmla="*/ 3200400 w 6120130"/>
              <a:gd name="connsiteY6" fmla="*/ 260379 h 537750"/>
              <a:gd name="connsiteX7" fmla="*/ 3787140 w 6120130"/>
              <a:gd name="connsiteY7" fmla="*/ 260379 h 537750"/>
              <a:gd name="connsiteX8" fmla="*/ 4427220 w 6120130"/>
              <a:gd name="connsiteY8" fmla="*/ 260379 h 537750"/>
              <a:gd name="connsiteX9" fmla="*/ 4945380 w 6120130"/>
              <a:gd name="connsiteY9" fmla="*/ 260379 h 537750"/>
              <a:gd name="connsiteX10" fmla="*/ 5441791 w 6120130"/>
              <a:gd name="connsiteY10" fmla="*/ 271649 h 537750"/>
              <a:gd name="connsiteX11" fmla="*/ 5745005 w 6120130"/>
              <a:gd name="connsiteY11" fmla="*/ 254188 h 537750"/>
              <a:gd name="connsiteX12" fmla="*/ 6120130 w 6120130"/>
              <a:gd name="connsiteY12" fmla="*/ 252759 h 537750"/>
              <a:gd name="connsiteX0" fmla="*/ 0 w 6120130"/>
              <a:gd name="connsiteY0" fmla="*/ 275619 h 537750"/>
              <a:gd name="connsiteX1" fmla="*/ 594360 w 6120130"/>
              <a:gd name="connsiteY1" fmla="*/ 275619 h 537750"/>
              <a:gd name="connsiteX2" fmla="*/ 1203960 w 6120130"/>
              <a:gd name="connsiteY2" fmla="*/ 275619 h 537750"/>
              <a:gd name="connsiteX3" fmla="*/ 1905000 w 6120130"/>
              <a:gd name="connsiteY3" fmla="*/ 267999 h 537750"/>
              <a:gd name="connsiteX4" fmla="*/ 2499360 w 6120130"/>
              <a:gd name="connsiteY4" fmla="*/ 245139 h 537750"/>
              <a:gd name="connsiteX5" fmla="*/ 2768441 w 6120130"/>
              <a:gd name="connsiteY5" fmla="*/ 185131 h 537750"/>
              <a:gd name="connsiteX6" fmla="*/ 3200400 w 6120130"/>
              <a:gd name="connsiteY6" fmla="*/ 260379 h 537750"/>
              <a:gd name="connsiteX7" fmla="*/ 3787140 w 6120130"/>
              <a:gd name="connsiteY7" fmla="*/ 260379 h 537750"/>
              <a:gd name="connsiteX8" fmla="*/ 4427220 w 6120130"/>
              <a:gd name="connsiteY8" fmla="*/ 260379 h 537750"/>
              <a:gd name="connsiteX9" fmla="*/ 4945380 w 6120130"/>
              <a:gd name="connsiteY9" fmla="*/ 260379 h 537750"/>
              <a:gd name="connsiteX10" fmla="*/ 5441791 w 6120130"/>
              <a:gd name="connsiteY10" fmla="*/ 271649 h 537750"/>
              <a:gd name="connsiteX11" fmla="*/ 5745005 w 6120130"/>
              <a:gd name="connsiteY11" fmla="*/ 254188 h 537750"/>
              <a:gd name="connsiteX12" fmla="*/ 6120130 w 6120130"/>
              <a:gd name="connsiteY12" fmla="*/ 252759 h 537750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441791 w 6120130"/>
              <a:gd name="connsiteY10" fmla="*/ 271649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441791 w 6120130"/>
              <a:gd name="connsiteY10" fmla="*/ 271649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441791 w 6120130"/>
              <a:gd name="connsiteY10" fmla="*/ 271649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441791 w 6120130"/>
              <a:gd name="connsiteY10" fmla="*/ 271649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441791 w 6120130"/>
              <a:gd name="connsiteY10" fmla="*/ 271649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441791 w 6120130"/>
              <a:gd name="connsiteY10" fmla="*/ 271649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441791 w 6120130"/>
              <a:gd name="connsiteY10" fmla="*/ 271649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344160 w 6120130"/>
              <a:gd name="connsiteY10" fmla="*/ 257361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344160 w 6120130"/>
              <a:gd name="connsiteY10" fmla="*/ 257361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344160 w 6120130"/>
              <a:gd name="connsiteY10" fmla="*/ 257361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  <a:gd name="connsiteX0" fmla="*/ 0 w 6120130"/>
              <a:gd name="connsiteY0" fmla="*/ 275619 h 525177"/>
              <a:gd name="connsiteX1" fmla="*/ 594360 w 6120130"/>
              <a:gd name="connsiteY1" fmla="*/ 275619 h 525177"/>
              <a:gd name="connsiteX2" fmla="*/ 1203960 w 6120130"/>
              <a:gd name="connsiteY2" fmla="*/ 275619 h 525177"/>
              <a:gd name="connsiteX3" fmla="*/ 1905000 w 6120130"/>
              <a:gd name="connsiteY3" fmla="*/ 267999 h 525177"/>
              <a:gd name="connsiteX4" fmla="*/ 2499360 w 6120130"/>
              <a:gd name="connsiteY4" fmla="*/ 245139 h 525177"/>
              <a:gd name="connsiteX5" fmla="*/ 2768441 w 6120130"/>
              <a:gd name="connsiteY5" fmla="*/ 185131 h 525177"/>
              <a:gd name="connsiteX6" fmla="*/ 3200400 w 6120130"/>
              <a:gd name="connsiteY6" fmla="*/ 260379 h 525177"/>
              <a:gd name="connsiteX7" fmla="*/ 3787140 w 6120130"/>
              <a:gd name="connsiteY7" fmla="*/ 260379 h 525177"/>
              <a:gd name="connsiteX8" fmla="*/ 4427220 w 6120130"/>
              <a:gd name="connsiteY8" fmla="*/ 260379 h 525177"/>
              <a:gd name="connsiteX9" fmla="*/ 4945380 w 6120130"/>
              <a:gd name="connsiteY9" fmla="*/ 260379 h 525177"/>
              <a:gd name="connsiteX10" fmla="*/ 5344160 w 6120130"/>
              <a:gd name="connsiteY10" fmla="*/ 257361 h 525177"/>
              <a:gd name="connsiteX11" fmla="*/ 5745005 w 6120130"/>
              <a:gd name="connsiteY11" fmla="*/ 254188 h 525177"/>
              <a:gd name="connsiteX12" fmla="*/ 6120130 w 6120130"/>
              <a:gd name="connsiteY12" fmla="*/ 252759 h 52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20130" h="525177">
                <a:moveTo>
                  <a:pt x="0" y="275619"/>
                </a:moveTo>
                <a:cubicBezTo>
                  <a:pt x="266700" y="-92046"/>
                  <a:pt x="292100" y="-59661"/>
                  <a:pt x="594360" y="275619"/>
                </a:cubicBezTo>
                <a:cubicBezTo>
                  <a:pt x="896620" y="610899"/>
                  <a:pt x="909320" y="605819"/>
                  <a:pt x="1203960" y="275619"/>
                </a:cubicBezTo>
                <a:cubicBezTo>
                  <a:pt x="1498600" y="-54581"/>
                  <a:pt x="1612900" y="-62201"/>
                  <a:pt x="1905000" y="267999"/>
                </a:cubicBezTo>
                <a:cubicBezTo>
                  <a:pt x="2197100" y="598199"/>
                  <a:pt x="2317353" y="594706"/>
                  <a:pt x="2499360" y="245139"/>
                </a:cubicBezTo>
                <a:cubicBezTo>
                  <a:pt x="2681367" y="-104428"/>
                  <a:pt x="2646838" y="280222"/>
                  <a:pt x="2768441" y="185131"/>
                </a:cubicBezTo>
                <a:cubicBezTo>
                  <a:pt x="2890044" y="90040"/>
                  <a:pt x="2932985" y="-92680"/>
                  <a:pt x="3200400" y="260379"/>
                </a:cubicBezTo>
                <a:cubicBezTo>
                  <a:pt x="3467815" y="613438"/>
                  <a:pt x="3559931" y="571992"/>
                  <a:pt x="3787140" y="260379"/>
                </a:cubicBezTo>
                <a:cubicBezTo>
                  <a:pt x="4014349" y="-51234"/>
                  <a:pt x="4208780" y="-120621"/>
                  <a:pt x="4427220" y="260379"/>
                </a:cubicBezTo>
                <a:cubicBezTo>
                  <a:pt x="4645660" y="641379"/>
                  <a:pt x="4803272" y="528377"/>
                  <a:pt x="4945380" y="260379"/>
                </a:cubicBezTo>
                <a:cubicBezTo>
                  <a:pt x="5004144" y="173358"/>
                  <a:pt x="5209751" y="127451"/>
                  <a:pt x="5344160" y="257361"/>
                </a:cubicBezTo>
                <a:cubicBezTo>
                  <a:pt x="5395224" y="308691"/>
                  <a:pt x="5681955" y="416880"/>
                  <a:pt x="5745005" y="254188"/>
                </a:cubicBezTo>
                <a:cubicBezTo>
                  <a:pt x="5855680" y="-60904"/>
                  <a:pt x="5931800" y="-47040"/>
                  <a:pt x="6120130" y="2527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821180" y="2837925"/>
            <a:ext cx="605790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155914" y="2802152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Oval 27"/>
          <p:cNvSpPr/>
          <p:nvPr/>
        </p:nvSpPr>
        <p:spPr>
          <a:xfrm>
            <a:off x="3384639" y="2795903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Oval 28"/>
          <p:cNvSpPr/>
          <p:nvPr/>
        </p:nvSpPr>
        <p:spPr>
          <a:xfrm>
            <a:off x="4613364" y="2802152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Oval 29"/>
          <p:cNvSpPr/>
          <p:nvPr/>
        </p:nvSpPr>
        <p:spPr>
          <a:xfrm>
            <a:off x="4869180" y="2802152"/>
            <a:ext cx="71545" cy="715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Oval 30"/>
          <p:cNvSpPr/>
          <p:nvPr/>
        </p:nvSpPr>
        <p:spPr>
          <a:xfrm>
            <a:off x="5937339" y="2802152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Oval 31"/>
          <p:cNvSpPr/>
          <p:nvPr/>
        </p:nvSpPr>
        <p:spPr>
          <a:xfrm>
            <a:off x="7852709" y="2802152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TextBox 32"/>
          <p:cNvSpPr txBox="1"/>
          <p:nvPr/>
        </p:nvSpPr>
        <p:spPr>
          <a:xfrm>
            <a:off x="4737887" y="1703678"/>
            <a:ext cx="125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Extra cycle!</a:t>
            </a:r>
            <a:endParaRPr lang="fr-CA" dirty="0"/>
          </a:p>
        </p:txBody>
      </p:sp>
      <p:sp>
        <p:nvSpPr>
          <p:cNvPr id="34" name="TextBox 33"/>
          <p:cNvSpPr txBox="1"/>
          <p:nvPr/>
        </p:nvSpPr>
        <p:spPr>
          <a:xfrm>
            <a:off x="6919605" y="1614853"/>
            <a:ext cx="149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Missing</a:t>
            </a:r>
            <a:r>
              <a:rPr lang="fr-CA" dirty="0" smtClean="0"/>
              <a:t> cycle!</a:t>
            </a:r>
            <a:endParaRPr lang="fr-CA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231380" y="2109596"/>
            <a:ext cx="0" cy="5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933950" y="2051058"/>
            <a:ext cx="0" cy="5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94927" y="4647502"/>
            <a:ext cx="519112" cy="5191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454483" y="4480903"/>
            <a:ext cx="0" cy="85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 flipV="1">
            <a:off x="1454483" y="4480903"/>
            <a:ext cx="0" cy="85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61577" y="4908998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</a:t>
            </a:r>
            <a:r>
              <a:rPr lang="fr-CA" dirty="0" smtClean="0"/>
              <a:t>{}=I</a:t>
            </a:r>
            <a:endParaRPr lang="fr-CA" dirty="0"/>
          </a:p>
        </p:txBody>
      </p:sp>
      <p:sp>
        <p:nvSpPr>
          <p:cNvPr id="45" name="TextBox 44"/>
          <p:cNvSpPr txBox="1"/>
          <p:nvPr/>
        </p:nvSpPr>
        <p:spPr>
          <a:xfrm>
            <a:off x="1484051" y="4229080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Im{}=Q</a:t>
            </a:r>
            <a:endParaRPr lang="fr-CA" dirty="0"/>
          </a:p>
        </p:txBody>
      </p:sp>
      <p:sp>
        <p:nvSpPr>
          <p:cNvPr id="50" name="Oval 49"/>
          <p:cNvSpPr/>
          <p:nvPr/>
        </p:nvSpPr>
        <p:spPr>
          <a:xfrm>
            <a:off x="1677551" y="4871285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3" name="TextBox 52"/>
          <p:cNvSpPr txBox="1"/>
          <p:nvPr/>
        </p:nvSpPr>
        <p:spPr>
          <a:xfrm>
            <a:off x="667901" y="5453703"/>
            <a:ext cx="1756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Normal </a:t>
            </a:r>
            <a:r>
              <a:rPr lang="fr-CA" dirty="0" err="1" smtClean="0"/>
              <a:t>counting</a:t>
            </a:r>
            <a:endParaRPr lang="fr-CA" dirty="0"/>
          </a:p>
        </p:txBody>
      </p:sp>
      <p:sp>
        <p:nvSpPr>
          <p:cNvPr id="54" name="TextBox 53"/>
          <p:cNvSpPr txBox="1"/>
          <p:nvPr/>
        </p:nvSpPr>
        <p:spPr>
          <a:xfrm>
            <a:off x="2935219" y="5415494"/>
            <a:ext cx="1832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Normal </a:t>
            </a:r>
            <a:r>
              <a:rPr lang="fr-CA" dirty="0" err="1" smtClean="0"/>
              <a:t>counting</a:t>
            </a:r>
            <a:r>
              <a:rPr lang="fr-CA" dirty="0" smtClean="0"/>
              <a:t>,</a:t>
            </a:r>
          </a:p>
          <a:p>
            <a:r>
              <a:rPr lang="fr-CA" dirty="0" err="1" smtClean="0"/>
              <a:t>signal’s</a:t>
            </a:r>
            <a:r>
              <a:rPr lang="fr-CA" dirty="0" smtClean="0"/>
              <a:t> phase </a:t>
            </a:r>
            <a:r>
              <a:rPr lang="fr-CA" dirty="0" err="1" smtClean="0"/>
              <a:t>is</a:t>
            </a:r>
            <a:r>
              <a:rPr lang="fr-CA" dirty="0" smtClean="0"/>
              <a:t> 0</a:t>
            </a:r>
          </a:p>
          <a:p>
            <a:r>
              <a:rPr lang="fr-CA" dirty="0" smtClean="0"/>
              <a:t>w/ noise</a:t>
            </a:r>
            <a:endParaRPr lang="fr-CA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3715740" y="4411112"/>
            <a:ext cx="0" cy="85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 flipV="1">
            <a:off x="3715740" y="4411112"/>
            <a:ext cx="0" cy="85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022834" y="4839207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</a:t>
            </a:r>
            <a:r>
              <a:rPr lang="fr-CA" dirty="0" smtClean="0"/>
              <a:t>{}=I</a:t>
            </a:r>
            <a:endParaRPr lang="fr-CA" dirty="0"/>
          </a:p>
        </p:txBody>
      </p:sp>
      <p:sp>
        <p:nvSpPr>
          <p:cNvPr id="59" name="TextBox 58"/>
          <p:cNvSpPr txBox="1"/>
          <p:nvPr/>
        </p:nvSpPr>
        <p:spPr>
          <a:xfrm>
            <a:off x="3745308" y="415928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Im{}=Q</a:t>
            </a:r>
            <a:endParaRPr lang="fr-CA" dirty="0"/>
          </a:p>
        </p:txBody>
      </p:sp>
      <p:sp>
        <p:nvSpPr>
          <p:cNvPr id="60" name="Oval 59"/>
          <p:cNvSpPr/>
          <p:nvPr/>
        </p:nvSpPr>
        <p:spPr>
          <a:xfrm>
            <a:off x="3938808" y="4801494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4" name="TextBox 63"/>
          <p:cNvSpPr txBox="1"/>
          <p:nvPr/>
        </p:nvSpPr>
        <p:spPr>
          <a:xfrm>
            <a:off x="5522167" y="5448153"/>
            <a:ext cx="11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Cycle slip!</a:t>
            </a:r>
            <a:endParaRPr lang="fr-CA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5852303" y="4411112"/>
            <a:ext cx="0" cy="85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5400000" flipV="1">
            <a:off x="5852303" y="4411112"/>
            <a:ext cx="0" cy="85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159397" y="4839207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Re</a:t>
            </a:r>
            <a:r>
              <a:rPr lang="fr-CA" dirty="0" smtClean="0"/>
              <a:t>{}=I</a:t>
            </a:r>
            <a:endParaRPr lang="fr-CA" dirty="0"/>
          </a:p>
        </p:txBody>
      </p:sp>
      <p:sp>
        <p:nvSpPr>
          <p:cNvPr id="68" name="TextBox 67"/>
          <p:cNvSpPr txBox="1"/>
          <p:nvPr/>
        </p:nvSpPr>
        <p:spPr>
          <a:xfrm>
            <a:off x="5881871" y="415928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Im{}=Q</a:t>
            </a:r>
            <a:endParaRPr lang="fr-CA" dirty="0"/>
          </a:p>
        </p:txBody>
      </p:sp>
      <p:sp>
        <p:nvSpPr>
          <p:cNvPr id="69" name="Oval 68"/>
          <p:cNvSpPr/>
          <p:nvPr/>
        </p:nvSpPr>
        <p:spPr>
          <a:xfrm>
            <a:off x="6075371" y="4801494"/>
            <a:ext cx="71545" cy="715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0" name="Freeform 69"/>
          <p:cNvSpPr/>
          <p:nvPr/>
        </p:nvSpPr>
        <p:spPr>
          <a:xfrm>
            <a:off x="5684058" y="4680692"/>
            <a:ext cx="443479" cy="322879"/>
          </a:xfrm>
          <a:custGeom>
            <a:avLst/>
            <a:gdLst>
              <a:gd name="connsiteX0" fmla="*/ 429429 w 503247"/>
              <a:gd name="connsiteY0" fmla="*/ 150863 h 323240"/>
              <a:gd name="connsiteX1" fmla="*/ 296079 w 503247"/>
              <a:gd name="connsiteY1" fmla="*/ 845 h 323240"/>
              <a:gd name="connsiteX2" fmla="*/ 3185 w 503247"/>
              <a:gd name="connsiteY2" fmla="*/ 100857 h 323240"/>
              <a:gd name="connsiteX3" fmla="*/ 162729 w 503247"/>
              <a:gd name="connsiteY3" fmla="*/ 322313 h 323240"/>
              <a:gd name="connsiteX4" fmla="*/ 503247 w 503247"/>
              <a:gd name="connsiteY4" fmla="*/ 165151 h 323240"/>
              <a:gd name="connsiteX0" fmla="*/ 429193 w 443479"/>
              <a:gd name="connsiteY0" fmla="*/ 150863 h 322879"/>
              <a:gd name="connsiteX1" fmla="*/ 295843 w 443479"/>
              <a:gd name="connsiteY1" fmla="*/ 845 h 322879"/>
              <a:gd name="connsiteX2" fmla="*/ 2949 w 443479"/>
              <a:gd name="connsiteY2" fmla="*/ 100857 h 322879"/>
              <a:gd name="connsiteX3" fmla="*/ 162493 w 443479"/>
              <a:gd name="connsiteY3" fmla="*/ 322313 h 322879"/>
              <a:gd name="connsiteX4" fmla="*/ 443479 w 443479"/>
              <a:gd name="connsiteY4" fmla="*/ 153244 h 32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479" h="322879">
                <a:moveTo>
                  <a:pt x="429193" y="150863"/>
                </a:moveTo>
                <a:cubicBezTo>
                  <a:pt x="398038" y="80021"/>
                  <a:pt x="366884" y="9179"/>
                  <a:pt x="295843" y="845"/>
                </a:cubicBezTo>
                <a:cubicBezTo>
                  <a:pt x="224802" y="-7489"/>
                  <a:pt x="25174" y="47279"/>
                  <a:pt x="2949" y="100857"/>
                </a:cubicBezTo>
                <a:cubicBezTo>
                  <a:pt x="-19276" y="154435"/>
                  <a:pt x="89071" y="313582"/>
                  <a:pt x="162493" y="322313"/>
                </a:cubicBezTo>
                <a:cubicBezTo>
                  <a:pt x="235915" y="331044"/>
                  <a:pt x="314892" y="237183"/>
                  <a:pt x="443479" y="1532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1" name="Freeform 70"/>
          <p:cNvSpPr/>
          <p:nvPr/>
        </p:nvSpPr>
        <p:spPr>
          <a:xfrm>
            <a:off x="3771879" y="4721923"/>
            <a:ext cx="202426" cy="195540"/>
          </a:xfrm>
          <a:custGeom>
            <a:avLst/>
            <a:gdLst>
              <a:gd name="connsiteX0" fmla="*/ 183377 w 240527"/>
              <a:gd name="connsiteY0" fmla="*/ 104989 h 198790"/>
              <a:gd name="connsiteX1" fmla="*/ 116702 w 240527"/>
              <a:gd name="connsiteY1" fmla="*/ 214 h 198790"/>
              <a:gd name="connsiteX2" fmla="*/ 21 w 240527"/>
              <a:gd name="connsiteY2" fmla="*/ 81176 h 198790"/>
              <a:gd name="connsiteX3" fmla="*/ 126227 w 240527"/>
              <a:gd name="connsiteY3" fmla="*/ 197858 h 198790"/>
              <a:gd name="connsiteX4" fmla="*/ 240527 w 240527"/>
              <a:gd name="connsiteY4" fmla="*/ 126420 h 198790"/>
              <a:gd name="connsiteX0" fmla="*/ 183377 w 185758"/>
              <a:gd name="connsiteY0" fmla="*/ 104989 h 198155"/>
              <a:gd name="connsiteX1" fmla="*/ 116702 w 185758"/>
              <a:gd name="connsiteY1" fmla="*/ 214 h 198155"/>
              <a:gd name="connsiteX2" fmla="*/ 21 w 185758"/>
              <a:gd name="connsiteY2" fmla="*/ 81176 h 198155"/>
              <a:gd name="connsiteX3" fmla="*/ 126227 w 185758"/>
              <a:gd name="connsiteY3" fmla="*/ 197858 h 198155"/>
              <a:gd name="connsiteX4" fmla="*/ 185758 w 185758"/>
              <a:gd name="connsiteY4" fmla="*/ 109751 h 198155"/>
              <a:gd name="connsiteX0" fmla="*/ 183460 w 185841"/>
              <a:gd name="connsiteY0" fmla="*/ 104976 h 174537"/>
              <a:gd name="connsiteX1" fmla="*/ 116785 w 185841"/>
              <a:gd name="connsiteY1" fmla="*/ 201 h 174537"/>
              <a:gd name="connsiteX2" fmla="*/ 104 w 185841"/>
              <a:gd name="connsiteY2" fmla="*/ 81163 h 174537"/>
              <a:gd name="connsiteX3" fmla="*/ 97735 w 185841"/>
              <a:gd name="connsiteY3" fmla="*/ 174033 h 174537"/>
              <a:gd name="connsiteX4" fmla="*/ 185841 w 185841"/>
              <a:gd name="connsiteY4" fmla="*/ 109738 h 174537"/>
              <a:gd name="connsiteX0" fmla="*/ 200111 w 202492"/>
              <a:gd name="connsiteY0" fmla="*/ 104866 h 174226"/>
              <a:gd name="connsiteX1" fmla="*/ 133436 w 202492"/>
              <a:gd name="connsiteY1" fmla="*/ 91 h 174226"/>
              <a:gd name="connsiteX2" fmla="*/ 87 w 202492"/>
              <a:gd name="connsiteY2" fmla="*/ 88196 h 174226"/>
              <a:gd name="connsiteX3" fmla="*/ 114386 w 202492"/>
              <a:gd name="connsiteY3" fmla="*/ 173923 h 174226"/>
              <a:gd name="connsiteX4" fmla="*/ 202492 w 202492"/>
              <a:gd name="connsiteY4" fmla="*/ 109628 h 174226"/>
              <a:gd name="connsiteX0" fmla="*/ 200045 w 202426"/>
              <a:gd name="connsiteY0" fmla="*/ 104870 h 195540"/>
              <a:gd name="connsiteX1" fmla="*/ 133370 w 202426"/>
              <a:gd name="connsiteY1" fmla="*/ 95 h 195540"/>
              <a:gd name="connsiteX2" fmla="*/ 21 w 202426"/>
              <a:gd name="connsiteY2" fmla="*/ 88200 h 195540"/>
              <a:gd name="connsiteX3" fmla="*/ 123845 w 202426"/>
              <a:gd name="connsiteY3" fmla="*/ 195359 h 195540"/>
              <a:gd name="connsiteX4" fmla="*/ 202426 w 202426"/>
              <a:gd name="connsiteY4" fmla="*/ 109632 h 195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6" h="195540">
                <a:moveTo>
                  <a:pt x="200045" y="104870"/>
                </a:moveTo>
                <a:cubicBezTo>
                  <a:pt x="181987" y="54467"/>
                  <a:pt x="166707" y="2873"/>
                  <a:pt x="133370" y="95"/>
                </a:cubicBezTo>
                <a:cubicBezTo>
                  <a:pt x="100033" y="-2683"/>
                  <a:pt x="1609" y="55656"/>
                  <a:pt x="21" y="88200"/>
                </a:cubicBezTo>
                <a:cubicBezTo>
                  <a:pt x="-1567" y="120744"/>
                  <a:pt x="90111" y="191787"/>
                  <a:pt x="123845" y="195359"/>
                </a:cubicBezTo>
                <a:cubicBezTo>
                  <a:pt x="157579" y="198931"/>
                  <a:pt x="165318" y="149121"/>
                  <a:pt x="202426" y="1096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900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93 C 0.00017 -0.01991 -0.01111 -0.0375 -0.02795 -0.0382 C -0.04497 -0.03889 -0.0573 -0.01759 -0.05712 7.40741E-7 C -0.0566 0.01551 -0.0507 0.03634 -0.02795 0.0375 C -0.00521 0.0375 -0.00035 0.01157 -0.00035 -0.00093 Z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07407E-6 C -0.00538 -0.02314 -0.00642 -0.01805 -0.01181 -0.01481 C -0.02014 -0.01226 -0.02483 -0.00856 -0.0217 0.00139 C -0.01649 0.00764 -0.01389 0.00695 -0.00868 0.01181 C 0.00104 0.00672 -0.00642 0.01019 1.38889E-6 -4.07407E-6 Z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C -0.00469 -0.02314 -0.01806 -0.02638 -0.02778 -0.02106 C -0.03611 -0.01851 -0.05 -0.01064 -0.04688 -0.00069 C -0.04201 0.01204 -0.03733 0.02061 -0.0276 0.0257 C -0.01823 0.02061 -0.00573 0.01042 8.33333E-7 -4.07407E-6 Z " pathEditMode="relative" rAng="0" ptsTypes="AAAAA">
                                      <p:cBhvr>
                                        <p:cTn id="6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/>
      <p:bldP spid="45" grpId="0"/>
      <p:bldP spid="50" grpId="0" animBg="1"/>
      <p:bldP spid="50" grpId="1" animBg="1"/>
      <p:bldP spid="53" grpId="0"/>
      <p:bldP spid="54" grpId="0"/>
      <p:bldP spid="58" grpId="0"/>
      <p:bldP spid="59" grpId="0"/>
      <p:bldP spid="60" grpId="0" animBg="1"/>
      <p:bldP spid="60" grpId="1" animBg="1"/>
      <p:bldP spid="64" grpId="0"/>
      <p:bldP spid="67" grpId="0"/>
      <p:bldP spid="68" grpId="0"/>
      <p:bldP spid="69" grpId="0" animBg="1"/>
      <p:bldP spid="69" grpId="1" animBg="1"/>
      <p:bldP spid="70" grpId="0" animBg="1"/>
      <p:bldP spid="7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Cycle slips in </a:t>
            </a:r>
            <a:r>
              <a:rPr lang="fr-CA" dirty="0" err="1" smtClean="0"/>
              <a:t>complex</a:t>
            </a:r>
            <a:r>
              <a:rPr lang="fr-CA" dirty="0" smtClean="0"/>
              <a:t> plane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10485"/>
          </a:xfrm>
        </p:spPr>
        <p:txBody>
          <a:bodyPr>
            <a:normAutofit/>
          </a:bodyPr>
          <a:lstStyle/>
          <a:p>
            <a:r>
              <a:rPr lang="en-CA" dirty="0" smtClean="0"/>
              <a:t>A cycle slip/unwrap error occurs when:</a:t>
            </a:r>
          </a:p>
          <a:p>
            <a:pPr lvl="1"/>
            <a:r>
              <a:rPr lang="en-CA" dirty="0" smtClean="0"/>
              <a:t>Noise vector &gt; signal amplitude</a:t>
            </a:r>
          </a:p>
          <a:p>
            <a:r>
              <a:rPr lang="en-CA" dirty="0" err="1" smtClean="0"/>
              <a:t>Prob</a:t>
            </a:r>
            <a:r>
              <a:rPr lang="en-CA" dirty="0" smtClean="0"/>
              <a:t>[Cycle slip] = </a:t>
            </a:r>
            <a:r>
              <a:rPr lang="en-CA" dirty="0" err="1" smtClean="0"/>
              <a:t>Prob</a:t>
            </a:r>
            <a:r>
              <a:rPr lang="en-CA" dirty="0" smtClean="0"/>
              <a:t>[Noise &gt; Signal] = erf(SNR)</a:t>
            </a:r>
            <a:endParaRPr lang="en-CA" dirty="0"/>
          </a:p>
        </p:txBody>
      </p:sp>
      <p:sp>
        <p:nvSpPr>
          <p:cNvPr id="64" name="TextBox 63"/>
          <p:cNvSpPr txBox="1"/>
          <p:nvPr/>
        </p:nvSpPr>
        <p:spPr>
          <a:xfrm>
            <a:off x="3153844" y="5896313"/>
            <a:ext cx="112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Cycle slip!</a:t>
            </a:r>
            <a:endParaRPr lang="fr-CA" dirty="0"/>
          </a:p>
        </p:txBody>
      </p:sp>
      <p:grpSp>
        <p:nvGrpSpPr>
          <p:cNvPr id="4" name="Group 3"/>
          <p:cNvGrpSpPr/>
          <p:nvPr/>
        </p:nvGrpSpPr>
        <p:grpSpPr>
          <a:xfrm>
            <a:off x="2701312" y="3377512"/>
            <a:ext cx="3301892" cy="2477188"/>
            <a:chOff x="2911547" y="3930689"/>
            <a:chExt cx="1471722" cy="1104134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3337703" y="4182512"/>
              <a:ext cx="0" cy="85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5400000" flipV="1">
              <a:off x="3337703" y="4182512"/>
              <a:ext cx="0" cy="85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44797" y="4610607"/>
              <a:ext cx="738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 err="1" smtClean="0"/>
                <a:t>Re</a:t>
              </a:r>
              <a:r>
                <a:rPr lang="fr-CA" dirty="0" smtClean="0"/>
                <a:t>{}=I</a:t>
              </a:r>
              <a:endParaRPr lang="fr-CA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367271" y="3930689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 smtClean="0"/>
                <a:t>Im{}=Q</a:t>
              </a:r>
              <a:endParaRPr lang="fr-CA" dirty="0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3169458" y="4452092"/>
              <a:ext cx="443479" cy="322879"/>
            </a:xfrm>
            <a:custGeom>
              <a:avLst/>
              <a:gdLst>
                <a:gd name="connsiteX0" fmla="*/ 429429 w 503247"/>
                <a:gd name="connsiteY0" fmla="*/ 150863 h 323240"/>
                <a:gd name="connsiteX1" fmla="*/ 296079 w 503247"/>
                <a:gd name="connsiteY1" fmla="*/ 845 h 323240"/>
                <a:gd name="connsiteX2" fmla="*/ 3185 w 503247"/>
                <a:gd name="connsiteY2" fmla="*/ 100857 h 323240"/>
                <a:gd name="connsiteX3" fmla="*/ 162729 w 503247"/>
                <a:gd name="connsiteY3" fmla="*/ 322313 h 323240"/>
                <a:gd name="connsiteX4" fmla="*/ 503247 w 503247"/>
                <a:gd name="connsiteY4" fmla="*/ 165151 h 323240"/>
                <a:gd name="connsiteX0" fmla="*/ 429193 w 443479"/>
                <a:gd name="connsiteY0" fmla="*/ 150863 h 322879"/>
                <a:gd name="connsiteX1" fmla="*/ 295843 w 443479"/>
                <a:gd name="connsiteY1" fmla="*/ 845 h 322879"/>
                <a:gd name="connsiteX2" fmla="*/ 2949 w 443479"/>
                <a:gd name="connsiteY2" fmla="*/ 100857 h 322879"/>
                <a:gd name="connsiteX3" fmla="*/ 162493 w 443479"/>
                <a:gd name="connsiteY3" fmla="*/ 322313 h 322879"/>
                <a:gd name="connsiteX4" fmla="*/ 443479 w 443479"/>
                <a:gd name="connsiteY4" fmla="*/ 153244 h 32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479" h="322879">
                  <a:moveTo>
                    <a:pt x="429193" y="150863"/>
                  </a:moveTo>
                  <a:cubicBezTo>
                    <a:pt x="398038" y="80021"/>
                    <a:pt x="366884" y="9179"/>
                    <a:pt x="295843" y="845"/>
                  </a:cubicBezTo>
                  <a:cubicBezTo>
                    <a:pt x="224802" y="-7489"/>
                    <a:pt x="25174" y="47279"/>
                    <a:pt x="2949" y="100857"/>
                  </a:cubicBezTo>
                  <a:cubicBezTo>
                    <a:pt x="-19276" y="154435"/>
                    <a:pt x="89071" y="313582"/>
                    <a:pt x="162493" y="322313"/>
                  </a:cubicBezTo>
                  <a:cubicBezTo>
                    <a:pt x="235915" y="331044"/>
                    <a:pt x="314892" y="237183"/>
                    <a:pt x="443479" y="15324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7" name="Straight Arrow Connector 6"/>
          <p:cNvCxnSpPr>
            <a:stCxn id="70" idx="0"/>
            <a:endCxn id="70" idx="2"/>
          </p:cNvCxnSpPr>
          <p:nvPr/>
        </p:nvCxnSpPr>
        <p:spPr>
          <a:xfrm flipH="1" flipV="1">
            <a:off x="3286566" y="4773589"/>
            <a:ext cx="956303" cy="1121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70" idx="0"/>
          </p:cNvCxnSpPr>
          <p:nvPr/>
        </p:nvCxnSpPr>
        <p:spPr>
          <a:xfrm flipV="1">
            <a:off x="3670302" y="4885780"/>
            <a:ext cx="572567" cy="8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12599" y="4280857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Black: Signal</a:t>
            </a:r>
          </a:p>
          <a:p>
            <a:r>
              <a:rPr lang="fr-CA" dirty="0" err="1" smtClean="0"/>
              <a:t>Red</a:t>
            </a:r>
            <a:r>
              <a:rPr lang="fr-CA" dirty="0" smtClean="0"/>
              <a:t>: Noise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716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33424"/>
          </a:xfrm>
        </p:spPr>
        <p:txBody>
          <a:bodyPr/>
          <a:lstStyle/>
          <a:p>
            <a:r>
              <a:rPr lang="fr-CA" dirty="0" smtClean="0"/>
              <a:t>Cycle slips in DPLL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29487"/>
            <a:ext cx="7886700" cy="4351338"/>
          </a:xfrm>
        </p:spPr>
        <p:txBody>
          <a:bodyPr/>
          <a:lstStyle/>
          <a:p>
            <a:r>
              <a:rPr lang="fr-CA" dirty="0" smtClean="0"/>
              <a:t>SNR </a:t>
            </a:r>
            <a:r>
              <a:rPr lang="fr-CA" dirty="0" err="1" smtClean="0"/>
              <a:t>is</a:t>
            </a:r>
            <a:r>
              <a:rPr lang="fr-CA" dirty="0" smtClean="0"/>
              <a:t> a </a:t>
            </a:r>
            <a:r>
              <a:rPr lang="fr-CA" dirty="0" err="1" smtClean="0"/>
              <a:t>critical</a:t>
            </a:r>
            <a:r>
              <a:rPr lang="fr-CA" dirty="0" smtClean="0"/>
              <a:t> </a:t>
            </a:r>
            <a:r>
              <a:rPr lang="fr-CA" dirty="0" err="1" smtClean="0"/>
              <a:t>parameter</a:t>
            </a:r>
            <a:r>
              <a:rPr lang="fr-CA" dirty="0" smtClean="0"/>
              <a:t> for rate of cycle slips</a:t>
            </a:r>
            <a:endParaRPr lang="fr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19202"/>
            <a:ext cx="7729538" cy="47133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231" y="6336031"/>
            <a:ext cx="8434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 err="1" smtClean="0"/>
              <a:t>Ref</a:t>
            </a:r>
            <a:r>
              <a:rPr lang="fr-CA" sz="1400" dirty="0" smtClean="0"/>
              <a:t>: </a:t>
            </a:r>
            <a:r>
              <a:rPr lang="en-US" sz="1400" dirty="0" smtClean="0"/>
              <a:t>Sinclair</a:t>
            </a:r>
            <a:r>
              <a:rPr lang="en-US" sz="1400" dirty="0"/>
              <a:t>, L. C</a:t>
            </a:r>
            <a:r>
              <a:rPr lang="en-US" sz="1400" dirty="0" smtClean="0"/>
              <a:t>. </a:t>
            </a:r>
            <a:r>
              <a:rPr lang="en-US" sz="1400" dirty="0"/>
              <a:t>et al. "Invited Article: A compact optically coherent fiber frequency comb." </a:t>
            </a:r>
            <a:r>
              <a:rPr lang="en-US" sz="1400" i="1" dirty="0"/>
              <a:t>Review of Scientific Instruments</a:t>
            </a:r>
            <a:r>
              <a:rPr lang="en-US" sz="1400" dirty="0"/>
              <a:t> 86.8 (2015): 081301.</a:t>
            </a:r>
            <a:r>
              <a:rPr lang="fr-CA" sz="1400" dirty="0" smtClean="0"/>
              <a:t> 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326457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Optimizing</a:t>
            </a:r>
            <a:r>
              <a:rPr lang="fr-CA" dirty="0" smtClean="0"/>
              <a:t> SNR in DPLL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err="1"/>
              <a:t>Want</a:t>
            </a:r>
            <a:r>
              <a:rPr lang="fr-CA" dirty="0"/>
              <a:t> </a:t>
            </a:r>
            <a:r>
              <a:rPr lang="fr-CA" dirty="0" err="1"/>
              <a:t>highest</a:t>
            </a:r>
            <a:r>
              <a:rPr lang="fr-CA" dirty="0"/>
              <a:t> SNR for </a:t>
            </a:r>
            <a:r>
              <a:rPr lang="fr-CA" dirty="0" err="1"/>
              <a:t>lowest</a:t>
            </a:r>
            <a:r>
              <a:rPr lang="fr-CA" dirty="0"/>
              <a:t> </a:t>
            </a:r>
            <a:r>
              <a:rPr lang="fr-CA" dirty="0" err="1"/>
              <a:t>prob</a:t>
            </a:r>
            <a:r>
              <a:rPr lang="fr-CA" dirty="0"/>
              <a:t> cycle </a:t>
            </a:r>
            <a:r>
              <a:rPr lang="fr-CA" dirty="0" smtClean="0"/>
              <a:t>slip</a:t>
            </a:r>
          </a:p>
          <a:p>
            <a:r>
              <a:rPr lang="fr-CA" dirty="0" smtClean="0"/>
              <a:t>How to </a:t>
            </a:r>
            <a:r>
              <a:rPr lang="fr-CA" dirty="0" err="1" smtClean="0"/>
              <a:t>choose</a:t>
            </a:r>
            <a:r>
              <a:rPr lang="fr-CA" dirty="0" smtClean="0"/>
              <a:t> </a:t>
            </a:r>
            <a:r>
              <a:rPr lang="fr-CA" dirty="0" err="1" smtClean="0"/>
              <a:t>filter</a:t>
            </a:r>
            <a:r>
              <a:rPr lang="fr-CA" dirty="0" smtClean="0"/>
              <a:t> BW in a DPLL?</a:t>
            </a:r>
          </a:p>
          <a:p>
            <a:r>
              <a:rPr lang="fr-CA" dirty="0" smtClean="0"/>
              <a:t>SNR </a:t>
            </a:r>
            <a:r>
              <a:rPr lang="fr-CA" dirty="0" err="1" smtClean="0"/>
              <a:t>increases</a:t>
            </a:r>
            <a:r>
              <a:rPr lang="fr-CA" dirty="0" smtClean="0"/>
              <a:t> by </a:t>
            </a:r>
            <a:r>
              <a:rPr lang="fr-CA" dirty="0" err="1" smtClean="0"/>
              <a:t>decreasing</a:t>
            </a:r>
            <a:r>
              <a:rPr lang="fr-CA" dirty="0" smtClean="0"/>
              <a:t> BW</a:t>
            </a:r>
          </a:p>
          <a:p>
            <a:pPr lvl="1"/>
            <a:r>
              <a:rPr lang="fr-CA" dirty="0" smtClean="0"/>
              <a:t>Converges to a </a:t>
            </a:r>
            <a:r>
              <a:rPr lang="fr-CA" dirty="0" err="1" smtClean="0"/>
              <a:t>limit</a:t>
            </a:r>
            <a:r>
              <a:rPr lang="fr-CA" dirty="0" smtClean="0"/>
              <a:t> value </a:t>
            </a:r>
            <a:r>
              <a:rPr lang="fr-CA" dirty="0" err="1" smtClean="0"/>
              <a:t>when</a:t>
            </a:r>
            <a:r>
              <a:rPr lang="fr-CA" dirty="0" smtClean="0"/>
              <a:t> BW &lt; </a:t>
            </a:r>
            <a:r>
              <a:rPr lang="fr-CA" dirty="0" err="1" smtClean="0"/>
              <a:t>Linewidth</a:t>
            </a:r>
            <a:endParaRPr lang="fr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7" y="3922019"/>
            <a:ext cx="8385131" cy="2730822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275606" y="4157175"/>
            <a:ext cx="2886323" cy="2019788"/>
          </a:xfrm>
          <a:custGeom>
            <a:avLst/>
            <a:gdLst>
              <a:gd name="connsiteX0" fmla="*/ 0 w 2854518"/>
              <a:gd name="connsiteY0" fmla="*/ 1990102 h 1990102"/>
              <a:gd name="connsiteX1" fmla="*/ 763325 w 2854518"/>
              <a:gd name="connsiteY1" fmla="*/ 240815 h 1990102"/>
              <a:gd name="connsiteX2" fmla="*/ 2146852 w 2854518"/>
              <a:gd name="connsiteY2" fmla="*/ 201059 h 1990102"/>
              <a:gd name="connsiteX3" fmla="*/ 2854518 w 2854518"/>
              <a:gd name="connsiteY3" fmla="*/ 1974200 h 1990102"/>
              <a:gd name="connsiteX0" fmla="*/ 0 w 2854518"/>
              <a:gd name="connsiteY0" fmla="*/ 1866288 h 1866288"/>
              <a:gd name="connsiteX1" fmla="*/ 763325 w 2854518"/>
              <a:gd name="connsiteY1" fmla="*/ 117001 h 1866288"/>
              <a:gd name="connsiteX2" fmla="*/ 2194560 w 2854518"/>
              <a:gd name="connsiteY2" fmla="*/ 347589 h 1866288"/>
              <a:gd name="connsiteX3" fmla="*/ 2854518 w 2854518"/>
              <a:gd name="connsiteY3" fmla="*/ 1850386 h 1866288"/>
              <a:gd name="connsiteX0" fmla="*/ 0 w 2854518"/>
              <a:gd name="connsiteY0" fmla="*/ 1749291 h 1749291"/>
              <a:gd name="connsiteX1" fmla="*/ 763325 w 2854518"/>
              <a:gd name="connsiteY1" fmla="*/ 4 h 1749291"/>
              <a:gd name="connsiteX2" fmla="*/ 2854518 w 2854518"/>
              <a:gd name="connsiteY2" fmla="*/ 1733389 h 1749291"/>
              <a:gd name="connsiteX0" fmla="*/ 0 w 2854518"/>
              <a:gd name="connsiteY0" fmla="*/ 1789047 h 1789047"/>
              <a:gd name="connsiteX1" fmla="*/ 1407381 w 2854518"/>
              <a:gd name="connsiteY1" fmla="*/ 3 h 1789047"/>
              <a:gd name="connsiteX2" fmla="*/ 2854518 w 2854518"/>
              <a:gd name="connsiteY2" fmla="*/ 1773145 h 1789047"/>
              <a:gd name="connsiteX0" fmla="*/ 0 w 2854518"/>
              <a:gd name="connsiteY0" fmla="*/ 1789063 h 1789063"/>
              <a:gd name="connsiteX1" fmla="*/ 1407381 w 2854518"/>
              <a:gd name="connsiteY1" fmla="*/ 19 h 1789063"/>
              <a:gd name="connsiteX2" fmla="*/ 2854518 w 2854518"/>
              <a:gd name="connsiteY2" fmla="*/ 1773161 h 1789063"/>
              <a:gd name="connsiteX0" fmla="*/ 0 w 2854518"/>
              <a:gd name="connsiteY0" fmla="*/ 1789060 h 1789060"/>
              <a:gd name="connsiteX1" fmla="*/ 1407381 w 2854518"/>
              <a:gd name="connsiteY1" fmla="*/ 16 h 1789060"/>
              <a:gd name="connsiteX2" fmla="*/ 2854518 w 2854518"/>
              <a:gd name="connsiteY2" fmla="*/ 1773158 h 1789060"/>
              <a:gd name="connsiteX0" fmla="*/ 0 w 2854518"/>
              <a:gd name="connsiteY0" fmla="*/ 1789060 h 1789060"/>
              <a:gd name="connsiteX1" fmla="*/ 1407381 w 2854518"/>
              <a:gd name="connsiteY1" fmla="*/ 16 h 1789060"/>
              <a:gd name="connsiteX2" fmla="*/ 2854518 w 2854518"/>
              <a:gd name="connsiteY2" fmla="*/ 1773158 h 1789060"/>
              <a:gd name="connsiteX0" fmla="*/ 0 w 2854518"/>
              <a:gd name="connsiteY0" fmla="*/ 1789060 h 1789060"/>
              <a:gd name="connsiteX1" fmla="*/ 1407381 w 2854518"/>
              <a:gd name="connsiteY1" fmla="*/ 16 h 1789060"/>
              <a:gd name="connsiteX2" fmla="*/ 2854518 w 2854518"/>
              <a:gd name="connsiteY2" fmla="*/ 1773158 h 1789060"/>
              <a:gd name="connsiteX0" fmla="*/ 0 w 2886323"/>
              <a:gd name="connsiteY0" fmla="*/ 1789045 h 1796997"/>
              <a:gd name="connsiteX1" fmla="*/ 1407381 w 2886323"/>
              <a:gd name="connsiteY1" fmla="*/ 1 h 1796997"/>
              <a:gd name="connsiteX2" fmla="*/ 2886323 w 2886323"/>
              <a:gd name="connsiteY2" fmla="*/ 1796997 h 1796997"/>
              <a:gd name="connsiteX0" fmla="*/ 0 w 2886323"/>
              <a:gd name="connsiteY0" fmla="*/ 1789201 h 1797153"/>
              <a:gd name="connsiteX1" fmla="*/ 1407381 w 2886323"/>
              <a:gd name="connsiteY1" fmla="*/ 157 h 1797153"/>
              <a:gd name="connsiteX2" fmla="*/ 2886323 w 2886323"/>
              <a:gd name="connsiteY2" fmla="*/ 1797153 h 179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323" h="1797153">
                <a:moveTo>
                  <a:pt x="0" y="1789201"/>
                </a:moveTo>
                <a:cubicBezTo>
                  <a:pt x="528761" y="1381696"/>
                  <a:pt x="314076" y="-17070"/>
                  <a:pt x="1407381" y="157"/>
                </a:cubicBezTo>
                <a:cubicBezTo>
                  <a:pt x="2500686" y="17384"/>
                  <a:pt x="2394998" y="1610960"/>
                  <a:pt x="2886323" y="1797153"/>
                </a:cubicBezTo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TextBox 3"/>
          <p:cNvSpPr txBox="1"/>
          <p:nvPr/>
        </p:nvSpPr>
        <p:spPr>
          <a:xfrm>
            <a:off x="6733573" y="4243739"/>
            <a:ext cx="2250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Assumptions</a:t>
            </a:r>
            <a:r>
              <a:rPr lang="fr-CA" dirty="0" smtClean="0"/>
              <a:t>:</a:t>
            </a:r>
          </a:p>
          <a:p>
            <a:r>
              <a:rPr lang="fr-CA" dirty="0" smtClean="0"/>
              <a:t>10 kHz </a:t>
            </a:r>
            <a:r>
              <a:rPr lang="fr-CA" dirty="0" err="1" smtClean="0"/>
              <a:t>Lorenzian</a:t>
            </a:r>
            <a:r>
              <a:rPr lang="fr-CA" dirty="0" smtClean="0"/>
              <a:t> beat</a:t>
            </a:r>
          </a:p>
          <a:p>
            <a:r>
              <a:rPr lang="fr-CA" dirty="0" err="1" smtClean="0"/>
              <a:t>Fixed</a:t>
            </a:r>
            <a:r>
              <a:rPr lang="fr-CA" dirty="0" smtClean="0"/>
              <a:t> noise </a:t>
            </a:r>
            <a:r>
              <a:rPr lang="fr-CA" dirty="0" err="1" smtClean="0"/>
              <a:t>level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3993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SNR </a:t>
            </a:r>
            <a:r>
              <a:rPr lang="fr-CA" dirty="0" err="1" smtClean="0"/>
              <a:t>limit</a:t>
            </a:r>
            <a:r>
              <a:rPr lang="fr-CA" dirty="0" smtClean="0"/>
              <a:t> at </a:t>
            </a:r>
            <a:r>
              <a:rPr lang="fr-CA" dirty="0" err="1" smtClean="0"/>
              <a:t>low</a:t>
            </a:r>
            <a:r>
              <a:rPr lang="fr-CA" dirty="0" smtClean="0"/>
              <a:t> BW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SNR converges to a maximum value</a:t>
            </a:r>
          </a:p>
          <a:p>
            <a:pPr lvl="1"/>
            <a:r>
              <a:rPr lang="fr-CA" dirty="0" err="1" smtClean="0"/>
              <a:t>When</a:t>
            </a:r>
            <a:r>
              <a:rPr lang="fr-CA" dirty="0" smtClean="0"/>
              <a:t> BW &lt; </a:t>
            </a:r>
            <a:r>
              <a:rPr lang="fr-CA" dirty="0" err="1" smtClean="0"/>
              <a:t>Linewidth</a:t>
            </a:r>
            <a:endParaRPr lang="fr-CA" dirty="0" smtClean="0"/>
          </a:p>
          <a:p>
            <a:pPr lvl="1"/>
            <a:r>
              <a:rPr lang="fr-CA" dirty="0" err="1" smtClean="0"/>
              <a:t>Reducing</a:t>
            </a:r>
            <a:r>
              <a:rPr lang="fr-CA" dirty="0" smtClean="0"/>
              <a:t> BW </a:t>
            </a:r>
            <a:r>
              <a:rPr lang="fr-CA" dirty="0" err="1" smtClean="0"/>
              <a:t>further</a:t>
            </a:r>
            <a:r>
              <a:rPr lang="fr-CA" dirty="0" smtClean="0"/>
              <a:t> </a:t>
            </a:r>
            <a:r>
              <a:rPr lang="fr-CA" dirty="0" err="1" smtClean="0"/>
              <a:t>removes</a:t>
            </a:r>
            <a:r>
              <a:rPr lang="fr-CA" dirty="0" smtClean="0"/>
              <a:t> as </a:t>
            </a:r>
            <a:r>
              <a:rPr lang="fr-CA" dirty="0" err="1" smtClean="0"/>
              <a:t>much</a:t>
            </a:r>
            <a:r>
              <a:rPr lang="fr-CA" dirty="0" smtClean="0"/>
              <a:t> signal as noise</a:t>
            </a:r>
            <a:endParaRPr lang="fr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26" y="3086299"/>
            <a:ext cx="4806861" cy="33463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673009" y="3331597"/>
            <a:ext cx="0" cy="26000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93990" y="4959829"/>
            <a:ext cx="195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Linewidth</a:t>
            </a:r>
            <a:r>
              <a:rPr lang="fr-CA" dirty="0" smtClean="0"/>
              <a:t> = 10 kHz</a:t>
            </a:r>
            <a:endParaRPr lang="fr-CA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2021" y="3226331"/>
            <a:ext cx="4224406" cy="3466996"/>
            <a:chOff x="236220" y="3520440"/>
            <a:chExt cx="3422607" cy="288787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628650" y="3520440"/>
              <a:ext cx="0" cy="241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 flipV="1">
              <a:off x="1466850" y="4358640"/>
              <a:ext cx="0" cy="2411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73380" y="4648200"/>
              <a:ext cx="1432560" cy="14325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061210" y="5637843"/>
              <a:ext cx="1597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 err="1" smtClean="0"/>
                <a:t>Decreasing</a:t>
              </a:r>
              <a:r>
                <a:rPr lang="fr-CA" dirty="0" smtClean="0"/>
                <a:t> BW</a:t>
              </a:r>
              <a:endParaRPr lang="fr-CA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3271" y="6038984"/>
              <a:ext cx="1367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 smtClean="0"/>
                <a:t>Noise power</a:t>
              </a:r>
              <a:endParaRPr lang="fr-CA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0858" y="3556789"/>
              <a:ext cx="1391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dirty="0" smtClean="0"/>
                <a:t>Signal power</a:t>
              </a:r>
              <a:endParaRPr lang="fr-CA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236220" y="4495801"/>
              <a:ext cx="2232660" cy="1203960"/>
            </a:xfrm>
            <a:custGeom>
              <a:avLst/>
              <a:gdLst>
                <a:gd name="connsiteX0" fmla="*/ 0 w 2186940"/>
                <a:gd name="connsiteY0" fmla="*/ 155445 h 1770885"/>
                <a:gd name="connsiteX1" fmla="*/ 1272540 w 2186940"/>
                <a:gd name="connsiteY1" fmla="*/ 155445 h 1770885"/>
                <a:gd name="connsiteX2" fmla="*/ 2186940 w 2186940"/>
                <a:gd name="connsiteY2" fmla="*/ 1770885 h 1770885"/>
                <a:gd name="connsiteX0" fmla="*/ 0 w 2186940"/>
                <a:gd name="connsiteY0" fmla="*/ 117437 h 1732877"/>
                <a:gd name="connsiteX1" fmla="*/ 1272540 w 2186940"/>
                <a:gd name="connsiteY1" fmla="*/ 117437 h 1732877"/>
                <a:gd name="connsiteX2" fmla="*/ 2186940 w 2186940"/>
                <a:gd name="connsiteY2" fmla="*/ 1732877 h 1732877"/>
                <a:gd name="connsiteX0" fmla="*/ 0 w 2186940"/>
                <a:gd name="connsiteY0" fmla="*/ 8780 h 1624220"/>
                <a:gd name="connsiteX1" fmla="*/ 1356360 w 2186940"/>
                <a:gd name="connsiteY1" fmla="*/ 191660 h 1624220"/>
                <a:gd name="connsiteX2" fmla="*/ 2186940 w 2186940"/>
                <a:gd name="connsiteY2" fmla="*/ 1624220 h 1624220"/>
                <a:gd name="connsiteX0" fmla="*/ 0 w 2232660"/>
                <a:gd name="connsiteY0" fmla="*/ 0 h 1203960"/>
                <a:gd name="connsiteX1" fmla="*/ 1356360 w 2232660"/>
                <a:gd name="connsiteY1" fmla="*/ 182880 h 1203960"/>
                <a:gd name="connsiteX2" fmla="*/ 2232660 w 2232660"/>
                <a:gd name="connsiteY2" fmla="*/ 1203960 h 1203960"/>
                <a:gd name="connsiteX0" fmla="*/ 0 w 2232660"/>
                <a:gd name="connsiteY0" fmla="*/ 0 h 1203960"/>
                <a:gd name="connsiteX1" fmla="*/ 1356360 w 2232660"/>
                <a:gd name="connsiteY1" fmla="*/ 182880 h 1203960"/>
                <a:gd name="connsiteX2" fmla="*/ 2232660 w 2232660"/>
                <a:gd name="connsiteY2" fmla="*/ 1203960 h 1203960"/>
                <a:gd name="connsiteX0" fmla="*/ 0 w 2232660"/>
                <a:gd name="connsiteY0" fmla="*/ 0 h 1203960"/>
                <a:gd name="connsiteX1" fmla="*/ 1356360 w 2232660"/>
                <a:gd name="connsiteY1" fmla="*/ 182880 h 1203960"/>
                <a:gd name="connsiteX2" fmla="*/ 2232660 w 2232660"/>
                <a:gd name="connsiteY2" fmla="*/ 1203960 h 12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2660" h="1203960">
                  <a:moveTo>
                    <a:pt x="0" y="0"/>
                  </a:moveTo>
                  <a:cubicBezTo>
                    <a:pt x="553085" y="10160"/>
                    <a:pt x="1113790" y="50800"/>
                    <a:pt x="1356360" y="182880"/>
                  </a:cubicBezTo>
                  <a:cubicBezTo>
                    <a:pt x="1598930" y="314960"/>
                    <a:pt x="1790065" y="622300"/>
                    <a:pt x="2232660" y="12039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70858" y="4527438"/>
              <a:ext cx="0" cy="464028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235678" y="4600590"/>
              <a:ext cx="0" cy="86295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890998" y="5019690"/>
              <a:ext cx="0" cy="987485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12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7"/>
            <a:ext cx="9143999" cy="297796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5"/>
          <a:stretch/>
        </p:blipFill>
        <p:spPr>
          <a:xfrm>
            <a:off x="2657468" y="3438525"/>
            <a:ext cx="6486532" cy="3419475"/>
          </a:xfrm>
        </p:spPr>
      </p:pic>
      <p:cxnSp>
        <p:nvCxnSpPr>
          <p:cNvPr id="12" name="Straight Connector 11"/>
          <p:cNvCxnSpPr/>
          <p:nvPr/>
        </p:nvCxnSpPr>
        <p:spPr>
          <a:xfrm flipV="1">
            <a:off x="5015534" y="5334000"/>
            <a:ext cx="0" cy="7524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499817" y="5330167"/>
            <a:ext cx="15157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13193" y="3617912"/>
            <a:ext cx="2597150" cy="1755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smtClean="0"/>
              <a:t>SNR=15dB</a:t>
            </a:r>
          </a:p>
          <a:p>
            <a:pPr lvl="1"/>
            <a:r>
              <a:rPr lang="fr-CA" dirty="0" smtClean="0"/>
              <a:t>Right on the </a:t>
            </a:r>
            <a:r>
              <a:rPr lang="fr-CA" dirty="0" err="1" smtClean="0"/>
              <a:t>edge</a:t>
            </a:r>
            <a:endParaRPr lang="fr-CA" dirty="0" smtClean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016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67"/>
            <a:ext cx="9143999" cy="29779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5"/>
          <a:stretch/>
        </p:blipFill>
        <p:spPr>
          <a:xfrm>
            <a:off x="2657468" y="3438525"/>
            <a:ext cx="6486532" cy="3419475"/>
          </a:xfrm>
        </p:spPr>
      </p:pic>
      <p:cxnSp>
        <p:nvCxnSpPr>
          <p:cNvPr id="12" name="Straight Connector 11"/>
          <p:cNvCxnSpPr/>
          <p:nvPr/>
        </p:nvCxnSpPr>
        <p:spPr>
          <a:xfrm flipV="1">
            <a:off x="5920409" y="4886326"/>
            <a:ext cx="0" cy="1200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495675" y="4886325"/>
            <a:ext cx="24247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3193" y="3617912"/>
            <a:ext cx="2597150" cy="1755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smtClean="0"/>
              <a:t>SNR=24dB</a:t>
            </a:r>
          </a:p>
          <a:p>
            <a:pPr lvl="1"/>
            <a:r>
              <a:rPr lang="fr-CA" dirty="0" err="1" smtClean="0"/>
              <a:t>Ideal</a:t>
            </a:r>
            <a:r>
              <a:rPr lang="fr-CA" dirty="0" smtClean="0"/>
              <a:t> case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658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167"/>
            <a:ext cx="9143996" cy="29779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5"/>
          <a:stretch/>
        </p:blipFill>
        <p:spPr>
          <a:xfrm>
            <a:off x="2657468" y="3438525"/>
            <a:ext cx="6486532" cy="3419475"/>
          </a:xfrm>
        </p:spPr>
      </p:pic>
      <p:cxnSp>
        <p:nvCxnSpPr>
          <p:cNvPr id="12" name="Straight Connector 11"/>
          <p:cNvCxnSpPr/>
          <p:nvPr/>
        </p:nvCxnSpPr>
        <p:spPr>
          <a:xfrm flipV="1">
            <a:off x="6806234" y="4495800"/>
            <a:ext cx="0" cy="15906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486151" y="4495800"/>
            <a:ext cx="33200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3193" y="3617912"/>
            <a:ext cx="2597150" cy="1755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smtClean="0"/>
              <a:t>SNR=33dB</a:t>
            </a:r>
          </a:p>
          <a:p>
            <a:pPr lvl="1"/>
            <a:r>
              <a:rPr lang="fr-CA" dirty="0" err="1" smtClean="0"/>
              <a:t>Barely</a:t>
            </a:r>
            <a:r>
              <a:rPr lang="fr-CA" dirty="0" smtClean="0"/>
              <a:t> </a:t>
            </a:r>
            <a:r>
              <a:rPr lang="fr-CA" dirty="0" err="1" smtClean="0"/>
              <a:t>any</a:t>
            </a:r>
            <a:r>
              <a:rPr lang="fr-CA" dirty="0" smtClean="0"/>
              <a:t> signal </a:t>
            </a:r>
            <a:r>
              <a:rPr lang="fr-CA" dirty="0" err="1" smtClean="0"/>
              <a:t>lost</a:t>
            </a:r>
            <a:endParaRPr lang="fr-CA" dirty="0" smtClean="0"/>
          </a:p>
          <a:p>
            <a:pPr lvl="1"/>
            <a:r>
              <a:rPr lang="fr-CA" dirty="0" smtClean="0"/>
              <a:t>But </a:t>
            </a:r>
            <a:r>
              <a:rPr lang="fr-CA" dirty="0" err="1" smtClean="0"/>
              <a:t>too</a:t>
            </a:r>
            <a:r>
              <a:rPr lang="fr-CA" dirty="0" smtClean="0"/>
              <a:t> </a:t>
            </a:r>
            <a:r>
              <a:rPr lang="fr-CA" dirty="0" err="1" smtClean="0"/>
              <a:t>much</a:t>
            </a:r>
            <a:r>
              <a:rPr lang="fr-CA" dirty="0" smtClean="0"/>
              <a:t> AM noise!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7682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2167"/>
            <a:ext cx="9143996" cy="2977964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45"/>
          <a:stretch/>
        </p:blipFill>
        <p:spPr>
          <a:xfrm>
            <a:off x="2657468" y="3438525"/>
            <a:ext cx="6486532" cy="3419475"/>
          </a:xfrm>
        </p:spPr>
      </p:pic>
      <p:cxnSp>
        <p:nvCxnSpPr>
          <p:cNvPr id="12" name="Straight Connector 11"/>
          <p:cNvCxnSpPr/>
          <p:nvPr/>
        </p:nvCxnSpPr>
        <p:spPr>
          <a:xfrm flipV="1">
            <a:off x="7292009" y="4352925"/>
            <a:ext cx="0" cy="17335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495677" y="4333875"/>
            <a:ext cx="37963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3193" y="3617912"/>
            <a:ext cx="2810982" cy="22685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smtClean="0"/>
              <a:t>SNR=36dB</a:t>
            </a:r>
          </a:p>
          <a:p>
            <a:pPr lvl="1"/>
            <a:r>
              <a:rPr lang="fr-CA" dirty="0" err="1"/>
              <a:t>Lost</a:t>
            </a:r>
            <a:r>
              <a:rPr lang="fr-CA" dirty="0"/>
              <a:t> </a:t>
            </a:r>
            <a:r>
              <a:rPr lang="fr-CA" dirty="0" err="1"/>
              <a:t>only</a:t>
            </a:r>
            <a:r>
              <a:rPr lang="fr-CA" dirty="0"/>
              <a:t> 2 dB of signal on </a:t>
            </a:r>
            <a:r>
              <a:rPr lang="fr-CA" dirty="0" err="1" smtClean="0"/>
              <a:t>average</a:t>
            </a:r>
            <a:endParaRPr lang="fr-CA" dirty="0" smtClean="0"/>
          </a:p>
          <a:p>
            <a:pPr lvl="1"/>
            <a:r>
              <a:rPr lang="fr-CA" dirty="0" smtClean="0"/>
              <a:t>But </a:t>
            </a:r>
            <a:r>
              <a:rPr lang="fr-CA" dirty="0" err="1" smtClean="0"/>
              <a:t>too</a:t>
            </a:r>
            <a:r>
              <a:rPr lang="fr-CA" dirty="0" smtClean="0"/>
              <a:t> </a:t>
            </a:r>
            <a:r>
              <a:rPr lang="fr-CA" dirty="0" err="1" smtClean="0"/>
              <a:t>much</a:t>
            </a:r>
            <a:r>
              <a:rPr lang="fr-CA" dirty="0" smtClean="0"/>
              <a:t> AM noise!</a:t>
            </a:r>
          </a:p>
          <a:p>
            <a:pPr lvl="1"/>
            <a:r>
              <a:rPr lang="fr-CA" dirty="0" smtClean="0"/>
              <a:t>IQ </a:t>
            </a:r>
            <a:r>
              <a:rPr lang="fr-CA" dirty="0" err="1" smtClean="0"/>
              <a:t>eye</a:t>
            </a:r>
            <a:r>
              <a:rPr lang="fr-CA" dirty="0" smtClean="0"/>
              <a:t> </a:t>
            </a:r>
            <a:r>
              <a:rPr lang="fr-CA" dirty="0" err="1" smtClean="0"/>
              <a:t>completely</a:t>
            </a:r>
            <a:r>
              <a:rPr lang="fr-CA" dirty="0" smtClean="0"/>
              <a:t> </a:t>
            </a:r>
            <a:r>
              <a:rPr lang="fr-CA" dirty="0" err="1" smtClean="0"/>
              <a:t>closed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339354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937" y="441326"/>
            <a:ext cx="3567113" cy="1325563"/>
          </a:xfrm>
        </p:spPr>
        <p:txBody>
          <a:bodyPr>
            <a:normAutofit fontScale="90000"/>
          </a:bodyPr>
          <a:lstStyle/>
          <a:p>
            <a:r>
              <a:rPr lang="fr-CA" dirty="0" err="1" smtClean="0"/>
              <a:t>Probability</a:t>
            </a:r>
            <a:r>
              <a:rPr lang="fr-CA" dirty="0" smtClean="0"/>
              <a:t> of a cycle slip vs </a:t>
            </a:r>
            <a:r>
              <a:rPr lang="fr-CA" dirty="0" err="1" smtClean="0"/>
              <a:t>filter</a:t>
            </a:r>
            <a:r>
              <a:rPr lang="fr-CA" dirty="0" smtClean="0"/>
              <a:t> </a:t>
            </a:r>
            <a:r>
              <a:rPr lang="fr-CA" dirty="0" err="1" smtClean="0"/>
              <a:t>bandwidth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28" y="2590799"/>
            <a:ext cx="3695700" cy="3567113"/>
          </a:xfrm>
        </p:spPr>
        <p:txBody>
          <a:bodyPr/>
          <a:lstStyle/>
          <a:p>
            <a:r>
              <a:rPr lang="fr-CA" dirty="0" smtClean="0"/>
              <a:t>Can </a:t>
            </a:r>
            <a:r>
              <a:rPr lang="fr-CA" dirty="0" err="1" smtClean="0"/>
              <a:t>barely</a:t>
            </a:r>
            <a:r>
              <a:rPr lang="fr-CA" dirty="0" smtClean="0"/>
              <a:t> </a:t>
            </a:r>
            <a:r>
              <a:rPr lang="fr-CA" dirty="0" err="1" smtClean="0"/>
              <a:t>tolerate</a:t>
            </a:r>
            <a:r>
              <a:rPr lang="fr-CA" dirty="0" smtClean="0"/>
              <a:t> </a:t>
            </a:r>
            <a:r>
              <a:rPr lang="fr-CA" dirty="0" err="1" smtClean="0"/>
              <a:t>any</a:t>
            </a:r>
            <a:r>
              <a:rPr lang="fr-CA" dirty="0" smtClean="0"/>
              <a:t> signal </a:t>
            </a:r>
            <a:r>
              <a:rPr lang="fr-CA" dirty="0" err="1" smtClean="0"/>
              <a:t>loss</a:t>
            </a:r>
            <a:r>
              <a:rPr lang="fr-CA" dirty="0" smtClean="0"/>
              <a:t> at all </a:t>
            </a:r>
            <a:r>
              <a:rPr lang="fr-CA" dirty="0" err="1" smtClean="0"/>
              <a:t>before</a:t>
            </a:r>
            <a:r>
              <a:rPr lang="fr-CA" dirty="0" smtClean="0"/>
              <a:t> slip </a:t>
            </a:r>
            <a:r>
              <a:rPr lang="fr-CA" dirty="0" err="1" smtClean="0"/>
              <a:t>probability</a:t>
            </a:r>
            <a:r>
              <a:rPr lang="fr-CA" dirty="0" smtClean="0"/>
              <a:t> </a:t>
            </a:r>
            <a:r>
              <a:rPr lang="fr-CA" dirty="0" err="1" smtClean="0"/>
              <a:t>becomes</a:t>
            </a:r>
            <a:r>
              <a:rPr lang="fr-CA" dirty="0" smtClean="0"/>
              <a:t> </a:t>
            </a:r>
            <a:r>
              <a:rPr lang="fr-CA" dirty="0" err="1" smtClean="0"/>
              <a:t>catastrophic</a:t>
            </a:r>
            <a:endParaRPr lang="fr-CA" dirty="0" smtClean="0"/>
          </a:p>
          <a:p>
            <a:r>
              <a:rPr lang="fr-CA" dirty="0" smtClean="0"/>
              <a:t>SNR </a:t>
            </a:r>
            <a:r>
              <a:rPr lang="fr-CA" dirty="0" err="1" smtClean="0"/>
              <a:t>does</a:t>
            </a:r>
            <a:r>
              <a:rPr lang="fr-CA" dirty="0" smtClean="0"/>
              <a:t> not capture </a:t>
            </a:r>
            <a:r>
              <a:rPr lang="fr-CA" dirty="0" err="1" smtClean="0"/>
              <a:t>this</a:t>
            </a:r>
            <a:r>
              <a:rPr lang="fr-CA" dirty="0" smtClean="0"/>
              <a:t> </a:t>
            </a:r>
            <a:r>
              <a:rPr lang="fr-CA" dirty="0" err="1" smtClean="0"/>
              <a:t>effect</a:t>
            </a:r>
            <a:endParaRPr lang="fr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19" y="0"/>
            <a:ext cx="5453381" cy="595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2215" y="427251"/>
            <a:ext cx="170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err="1" smtClean="0"/>
              <a:t>Desired</a:t>
            </a:r>
            <a:r>
              <a:rPr lang="fr-CA" dirty="0" smtClean="0"/>
              <a:t> </a:t>
            </a:r>
            <a:r>
              <a:rPr lang="fr-CA" dirty="0" err="1" smtClean="0"/>
              <a:t>operation</a:t>
            </a:r>
            <a:r>
              <a:rPr lang="fr-CA" dirty="0" smtClean="0"/>
              <a:t> zone</a:t>
            </a:r>
            <a:endParaRPr lang="fr-CA" dirty="0"/>
          </a:p>
        </p:txBody>
      </p:sp>
      <p:sp>
        <p:nvSpPr>
          <p:cNvPr id="6" name="Right Brace 5"/>
          <p:cNvSpPr/>
          <p:nvPr/>
        </p:nvSpPr>
        <p:spPr>
          <a:xfrm rot="16200000">
            <a:off x="6430605" y="699025"/>
            <a:ext cx="168195" cy="108664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787309" y="427251"/>
            <a:ext cx="0" cy="2031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58025" y="1943642"/>
            <a:ext cx="195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Linewidth</a:t>
            </a:r>
            <a:r>
              <a:rPr lang="fr-CA" dirty="0" smtClean="0"/>
              <a:t> = 10 kHz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621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1905408" y="1183913"/>
            <a:ext cx="2615792" cy="8957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4668"/>
            <a:ext cx="7886700" cy="820371"/>
          </a:xfrm>
        </p:spPr>
        <p:txBody>
          <a:bodyPr/>
          <a:lstStyle/>
          <a:p>
            <a:r>
              <a:rPr lang="en-CA" dirty="0" smtClean="0"/>
              <a:t>What do we mean by “digital PLL”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33112"/>
            <a:ext cx="7886700" cy="2096288"/>
          </a:xfrm>
        </p:spPr>
        <p:txBody>
          <a:bodyPr>
            <a:normAutofit fontScale="62500" lnSpcReduction="20000"/>
          </a:bodyPr>
          <a:lstStyle/>
          <a:p>
            <a:r>
              <a:rPr lang="en-CA" dirty="0" smtClean="0"/>
              <a:t>Replace as much electronics as possible by digital programmable hardware</a:t>
            </a:r>
          </a:p>
          <a:p>
            <a:r>
              <a:rPr lang="en-CA" dirty="0" smtClean="0"/>
              <a:t>DPLL platform consists of:</a:t>
            </a:r>
          </a:p>
          <a:p>
            <a:pPr lvl="1"/>
            <a:r>
              <a:rPr lang="en-CA" dirty="0" smtClean="0"/>
              <a:t>Hardware platform with ADCs, DACs, FPGA</a:t>
            </a:r>
          </a:p>
          <a:p>
            <a:pPr lvl="1"/>
            <a:r>
              <a:rPr lang="en-CA" dirty="0" smtClean="0"/>
              <a:t>DPLL Firmware running on FPGA</a:t>
            </a:r>
          </a:p>
          <a:p>
            <a:pPr lvl="1"/>
            <a:r>
              <a:rPr lang="en-CA" dirty="0" smtClean="0"/>
              <a:t>PC software with a GUI</a:t>
            </a:r>
          </a:p>
          <a:p>
            <a:r>
              <a:rPr lang="en-CA" dirty="0" smtClean="0"/>
              <a:t>All software is open-source &amp; free</a:t>
            </a:r>
          </a:p>
          <a:p>
            <a:r>
              <a:rPr lang="en-CA" dirty="0" smtClean="0"/>
              <a:t>Hardware is a mix of COTS and open “schematics”</a:t>
            </a:r>
            <a:endParaRPr lang="en-CA" dirty="0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52" y="1234005"/>
            <a:ext cx="3300771" cy="1023108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-193269" y="880423"/>
            <a:ext cx="19354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err="1" smtClean="0"/>
              <a:t>Analog</a:t>
            </a:r>
            <a:r>
              <a:rPr lang="fr-CA" dirty="0" smtClean="0"/>
              <a:t> PLL</a:t>
            </a:r>
            <a:endParaRPr lang="fr-CA" baseline="-25000" dirty="0"/>
          </a:p>
        </p:txBody>
      </p:sp>
      <p:sp>
        <p:nvSpPr>
          <p:cNvPr id="156" name="TextBox 155"/>
          <p:cNvSpPr txBox="1"/>
          <p:nvPr/>
        </p:nvSpPr>
        <p:spPr>
          <a:xfrm>
            <a:off x="-193269" y="2391816"/>
            <a:ext cx="19354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smtClean="0"/>
              <a:t>Digital PLL for laser </a:t>
            </a:r>
            <a:r>
              <a:rPr lang="fr-CA" dirty="0" err="1" smtClean="0"/>
              <a:t>locking</a:t>
            </a:r>
            <a:r>
              <a:rPr lang="fr-CA" dirty="0" smtClean="0"/>
              <a:t>:</a:t>
            </a:r>
            <a:endParaRPr lang="fr-CA" baseline="-25000" dirty="0"/>
          </a:p>
        </p:txBody>
      </p:sp>
      <p:grpSp>
        <p:nvGrpSpPr>
          <p:cNvPr id="4" name="Group 3"/>
          <p:cNvGrpSpPr/>
          <p:nvPr/>
        </p:nvGrpSpPr>
        <p:grpSpPr>
          <a:xfrm>
            <a:off x="404812" y="2381979"/>
            <a:ext cx="8345134" cy="1908405"/>
            <a:chOff x="404812" y="2381979"/>
            <a:chExt cx="8345134" cy="1908405"/>
          </a:xfrm>
        </p:grpSpPr>
        <p:sp>
          <p:nvSpPr>
            <p:cNvPr id="68" name="Rectangle 67"/>
            <p:cNvSpPr/>
            <p:nvPr/>
          </p:nvSpPr>
          <p:spPr>
            <a:xfrm>
              <a:off x="1742243" y="2984757"/>
              <a:ext cx="3002470" cy="9094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06518" y="3225136"/>
              <a:ext cx="87075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A" dirty="0" err="1" smtClean="0"/>
                <a:t>Demod</a:t>
              </a:r>
              <a:endParaRPr lang="fr-CA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99010" y="3225136"/>
              <a:ext cx="114717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A" dirty="0" smtClean="0"/>
                <a:t>Loop </a:t>
              </a:r>
              <a:r>
                <a:rPr lang="fr-CA" dirty="0" err="1" smtClean="0"/>
                <a:t>filter</a:t>
              </a:r>
              <a:endParaRPr lang="fr-CA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628650" y="3409079"/>
              <a:ext cx="291580" cy="37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920230" y="3228103"/>
              <a:ext cx="693126" cy="369332"/>
              <a:chOff x="341276" y="5127554"/>
              <a:chExt cx="693126" cy="369332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485386" y="5127554"/>
                <a:ext cx="5490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Ins="0" rtlCol="0">
                <a:spAutoFit/>
              </a:bodyPr>
              <a:lstStyle/>
              <a:p>
                <a:r>
                  <a:rPr lang="fr-CA" dirty="0" smtClean="0"/>
                  <a:t>ADC</a:t>
                </a:r>
                <a:endParaRPr lang="fr-CA" dirty="0"/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41276" y="5152170"/>
                <a:ext cx="693126" cy="320101"/>
                <a:chOff x="1016794" y="4205288"/>
                <a:chExt cx="440531" cy="219075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157288" y="4205288"/>
                  <a:ext cx="300037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157287" y="4424363"/>
                  <a:ext cx="300037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1457324" y="4205290"/>
                  <a:ext cx="0" cy="21907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1016794" y="4205768"/>
                  <a:ext cx="140493" cy="10905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 flipV="1">
                  <a:off x="1016794" y="4313296"/>
                  <a:ext cx="140492" cy="111067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</p:grpSp>
        </p:grpSp>
        <p:cxnSp>
          <p:nvCxnSpPr>
            <p:cNvPr id="11" name="Straight Arrow Connector 10"/>
            <p:cNvCxnSpPr>
              <a:stCxn id="37" idx="3"/>
              <a:endCxn id="6" idx="1"/>
            </p:cNvCxnSpPr>
            <p:nvPr/>
          </p:nvCxnSpPr>
          <p:spPr>
            <a:xfrm flipV="1">
              <a:off x="1613353" y="3409802"/>
              <a:ext cx="393165" cy="29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3"/>
              <a:endCxn id="7" idx="1"/>
            </p:cNvCxnSpPr>
            <p:nvPr/>
          </p:nvCxnSpPr>
          <p:spPr>
            <a:xfrm>
              <a:off x="2877269" y="3409802"/>
              <a:ext cx="42174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</p:cNvCxnSpPr>
            <p:nvPr/>
          </p:nvCxnSpPr>
          <p:spPr>
            <a:xfrm>
              <a:off x="4446184" y="3409802"/>
              <a:ext cx="657539" cy="30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45" idx="3"/>
              <a:endCxn id="19" idx="1"/>
            </p:cNvCxnSpPr>
            <p:nvPr/>
          </p:nvCxnSpPr>
          <p:spPr>
            <a:xfrm flipV="1">
              <a:off x="5802896" y="3410535"/>
              <a:ext cx="1394404" cy="126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29" idx="0"/>
            </p:cNvCxnSpPr>
            <p:nvPr/>
          </p:nvCxnSpPr>
          <p:spPr>
            <a:xfrm>
              <a:off x="8242562" y="2834184"/>
              <a:ext cx="0" cy="4816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197300" y="3225869"/>
              <a:ext cx="71887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 smtClean="0"/>
                <a:t>Laser</a:t>
              </a:r>
              <a:endParaRPr lang="fr-CA" baseline="-250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8144137" y="3315858"/>
              <a:ext cx="196850" cy="1968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052274" y="3473110"/>
              <a:ext cx="91863" cy="91863"/>
              <a:chOff x="3093720" y="5029200"/>
              <a:chExt cx="381000" cy="381000"/>
            </a:xfrm>
            <a:noFill/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3284220" y="50292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3284220" y="50292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/>
            <p:cNvCxnSpPr>
              <a:stCxn id="19" idx="3"/>
              <a:endCxn id="29" idx="2"/>
            </p:cNvCxnSpPr>
            <p:nvPr/>
          </p:nvCxnSpPr>
          <p:spPr>
            <a:xfrm>
              <a:off x="7916173" y="3410535"/>
              <a:ext cx="227964" cy="37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28650" y="3409079"/>
              <a:ext cx="0" cy="8769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28650" y="4286061"/>
              <a:ext cx="8121296" cy="43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335702" y="3403542"/>
              <a:ext cx="414244" cy="55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749946" y="3409078"/>
              <a:ext cx="0" cy="8769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5109770" y="3238503"/>
              <a:ext cx="693126" cy="369332"/>
              <a:chOff x="1733068" y="5648183"/>
              <a:chExt cx="693126" cy="369332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733068" y="5648183"/>
                <a:ext cx="69312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4000" rIns="90000" rtlCol="0">
                <a:spAutoFit/>
              </a:bodyPr>
              <a:lstStyle/>
              <a:p>
                <a:r>
                  <a:rPr lang="fr-CA" dirty="0" smtClean="0"/>
                  <a:t>DAC</a:t>
                </a:r>
                <a:endParaRPr lang="fr-CA" dirty="0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 flipH="1">
                <a:off x="1733068" y="5672797"/>
                <a:ext cx="693126" cy="320101"/>
                <a:chOff x="1016794" y="4205288"/>
                <a:chExt cx="440531" cy="219075"/>
              </a:xfrm>
            </p:grpSpPr>
            <p:cxnSp>
              <p:nvCxnSpPr>
                <p:cNvPr id="47" name="Straight Connector 46"/>
                <p:cNvCxnSpPr/>
                <p:nvPr/>
              </p:nvCxnSpPr>
              <p:spPr>
                <a:xfrm>
                  <a:off x="1157288" y="4205288"/>
                  <a:ext cx="300037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1157287" y="4424363"/>
                  <a:ext cx="300037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1457324" y="4205290"/>
                  <a:ext cx="0" cy="21907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1016794" y="4205768"/>
                  <a:ext cx="140493" cy="10905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51" name="Straight Connector 50"/>
                <p:cNvCxnSpPr/>
                <p:nvPr/>
              </p:nvCxnSpPr>
              <p:spPr>
                <a:xfrm flipH="1" flipV="1">
                  <a:off x="1016794" y="4313296"/>
                  <a:ext cx="140492" cy="111067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7197300" y="2638508"/>
              <a:ext cx="71887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 smtClean="0"/>
                <a:t>Laser</a:t>
              </a:r>
              <a:endParaRPr lang="fr-CA" baseline="-25000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>
              <a:off x="8340986" y="3159487"/>
              <a:ext cx="0" cy="91863"/>
            </a:xfrm>
            <a:prstGeom prst="lin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2275769" y="3894237"/>
              <a:ext cx="19354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 smtClean="0"/>
                <a:t>Digital </a:t>
              </a:r>
              <a:r>
                <a:rPr lang="fr-CA" dirty="0" err="1" smtClean="0"/>
                <a:t>processing</a:t>
              </a:r>
              <a:endParaRPr lang="fr-CA" baseline="-25000" dirty="0"/>
            </a:p>
          </p:txBody>
        </p:sp>
        <p:cxnSp>
          <p:nvCxnSpPr>
            <p:cNvPr id="126" name="Straight Arrow Connector 125"/>
            <p:cNvCxnSpPr>
              <a:stCxn id="52" idx="3"/>
            </p:cNvCxnSpPr>
            <p:nvPr/>
          </p:nvCxnSpPr>
          <p:spPr>
            <a:xfrm>
              <a:off x="7916173" y="2823174"/>
              <a:ext cx="326389" cy="6551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404812" y="2381979"/>
              <a:ext cx="833437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37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0234"/>
          </a:xfrm>
        </p:spPr>
        <p:txBody>
          <a:bodyPr/>
          <a:lstStyle/>
          <a:p>
            <a:pPr algn="l"/>
            <a:r>
              <a:rPr lang="fr-CA" dirty="0" smtClean="0"/>
              <a:t>Conclusion</a:t>
            </a:r>
            <a:endParaRPr lang="fr-CA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1216025"/>
            <a:ext cx="78867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fr-CA" dirty="0" err="1" smtClean="0"/>
              <a:t>Presented</a:t>
            </a:r>
            <a:r>
              <a:rPr lang="fr-CA" dirty="0" smtClean="0"/>
              <a:t> an open-source digital PLL for </a:t>
            </a:r>
            <a:r>
              <a:rPr lang="fr-CA" dirty="0" err="1" smtClean="0"/>
              <a:t>combs</a:t>
            </a:r>
            <a:r>
              <a:rPr lang="fr-CA" dirty="0" smtClean="0"/>
              <a:t> </a:t>
            </a:r>
            <a:r>
              <a:rPr lang="fr-CA" dirty="0" err="1" smtClean="0"/>
              <a:t>locking</a:t>
            </a:r>
            <a:endParaRPr lang="fr-CA" dirty="0" smtClean="0"/>
          </a:p>
          <a:p>
            <a:pPr lvl="1" defTabSz="914400"/>
            <a:r>
              <a:rPr lang="fr-CA" dirty="0" smtClean="0"/>
              <a:t>Works on open-source hardware</a:t>
            </a:r>
          </a:p>
          <a:p>
            <a:pPr lvl="1" defTabSz="914400"/>
            <a:r>
              <a:rPr lang="fr-CA" dirty="0" err="1" smtClean="0"/>
              <a:t>Now</a:t>
            </a:r>
            <a:r>
              <a:rPr lang="fr-CA" dirty="0" smtClean="0"/>
              <a:t> </a:t>
            </a:r>
            <a:r>
              <a:rPr lang="fr-CA" dirty="0" err="1" smtClean="0"/>
              <a:t>also</a:t>
            </a:r>
            <a:r>
              <a:rPr lang="fr-CA" dirty="0" smtClean="0"/>
              <a:t> </a:t>
            </a:r>
            <a:r>
              <a:rPr lang="fr-CA" dirty="0" err="1" smtClean="0"/>
              <a:t>available</a:t>
            </a:r>
            <a:r>
              <a:rPr lang="fr-CA" dirty="0" smtClean="0"/>
              <a:t> on an </a:t>
            </a:r>
            <a:r>
              <a:rPr lang="fr-CA" dirty="0" err="1" smtClean="0"/>
              <a:t>affordable</a:t>
            </a:r>
            <a:r>
              <a:rPr lang="fr-CA" dirty="0" smtClean="0"/>
              <a:t> commercial </a:t>
            </a:r>
            <a:r>
              <a:rPr lang="fr-CA" dirty="0" err="1" smtClean="0"/>
              <a:t>board</a:t>
            </a:r>
            <a:endParaRPr lang="fr-CA" dirty="0" smtClean="0"/>
          </a:p>
          <a:p>
            <a:pPr lvl="1" defTabSz="914400"/>
            <a:r>
              <a:rPr lang="fr-CA" dirty="0" smtClean="0"/>
              <a:t>You </a:t>
            </a:r>
            <a:r>
              <a:rPr lang="fr-CA" dirty="0" err="1" smtClean="0"/>
              <a:t>can</a:t>
            </a:r>
            <a:r>
              <a:rPr lang="fr-CA" dirty="0" smtClean="0"/>
              <a:t> </a:t>
            </a:r>
            <a:r>
              <a:rPr lang="fr-CA" dirty="0" err="1" smtClean="0"/>
              <a:t>run</a:t>
            </a:r>
            <a:r>
              <a:rPr lang="fr-CA" dirty="0" smtClean="0"/>
              <a:t> </a:t>
            </a:r>
            <a:r>
              <a:rPr lang="fr-CA" dirty="0" err="1" smtClean="0"/>
              <a:t>it</a:t>
            </a:r>
            <a:r>
              <a:rPr lang="fr-CA" dirty="0" smtClean="0"/>
              <a:t> in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lab</a:t>
            </a:r>
            <a:r>
              <a:rPr lang="fr-CA" dirty="0" smtClean="0"/>
              <a:t> for &lt; 500$</a:t>
            </a:r>
          </a:p>
          <a:p>
            <a:pPr defTabSz="914400"/>
            <a:r>
              <a:rPr lang="fr-CA" dirty="0" smtClean="0"/>
              <a:t>Cycle slips</a:t>
            </a:r>
          </a:p>
          <a:p>
            <a:pPr lvl="1" defTabSz="914400"/>
            <a:r>
              <a:rPr lang="fr-CA" dirty="0" smtClean="0"/>
              <a:t>High SNR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required</a:t>
            </a:r>
            <a:r>
              <a:rPr lang="fr-CA" dirty="0" smtClean="0"/>
              <a:t> for </a:t>
            </a:r>
            <a:r>
              <a:rPr lang="fr-CA" dirty="0" err="1" smtClean="0"/>
              <a:t>low</a:t>
            </a:r>
            <a:r>
              <a:rPr lang="fr-CA" dirty="0" smtClean="0"/>
              <a:t> cycle slips</a:t>
            </a:r>
          </a:p>
          <a:p>
            <a:pPr lvl="1" defTabSz="914400"/>
            <a:r>
              <a:rPr lang="fr-CA" dirty="0" err="1" smtClean="0"/>
              <a:t>filter</a:t>
            </a:r>
            <a:r>
              <a:rPr lang="fr-CA" dirty="0" smtClean="0"/>
              <a:t> BW &gt;&gt; </a:t>
            </a:r>
            <a:r>
              <a:rPr lang="fr-CA" dirty="0" err="1" smtClean="0"/>
              <a:t>Linewidth</a:t>
            </a:r>
            <a:r>
              <a:rPr lang="fr-CA" dirty="0" smtClean="0"/>
              <a:t> (do not </a:t>
            </a:r>
            <a:r>
              <a:rPr lang="fr-CA" dirty="0" err="1" smtClean="0"/>
              <a:t>maximize</a:t>
            </a:r>
            <a:r>
              <a:rPr lang="fr-CA" dirty="0" smtClean="0"/>
              <a:t> SNR)</a:t>
            </a:r>
          </a:p>
          <a:p>
            <a:pPr defTabSz="914400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5133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 result for darp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422399"/>
            <a:ext cx="2054225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5" y="161925"/>
            <a:ext cx="3109940" cy="657207"/>
          </a:xfrm>
        </p:spPr>
        <p:txBody>
          <a:bodyPr/>
          <a:lstStyle/>
          <a:p>
            <a:pPr algn="l"/>
            <a:r>
              <a:rPr lang="en-CA" sz="3600" dirty="0" smtClean="0"/>
              <a:t>Thank you!</a:t>
            </a:r>
            <a:endParaRPr lang="en-CA" sz="36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314451"/>
            <a:ext cx="7886700" cy="425291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fr-CA" dirty="0" err="1" smtClean="0"/>
              <a:t>Funding</a:t>
            </a:r>
            <a:r>
              <a:rPr lang="fr-CA" dirty="0" smtClean="0"/>
              <a:t>:</a:t>
            </a:r>
          </a:p>
          <a:p>
            <a:pPr defTabSz="914400"/>
            <a:endParaRPr lang="fr-CA" dirty="0"/>
          </a:p>
          <a:p>
            <a:pPr defTabSz="914400"/>
            <a:endParaRPr lang="fr-CA" dirty="0" smtClean="0"/>
          </a:p>
          <a:p>
            <a:pPr defTabSz="914400"/>
            <a:r>
              <a:rPr lang="fr-CA" dirty="0" smtClean="0"/>
              <a:t>Links</a:t>
            </a:r>
          </a:p>
          <a:p>
            <a:pPr lvl="1" defTabSz="914400"/>
            <a:r>
              <a:rPr lang="fr-CA" dirty="0" smtClean="0"/>
              <a:t>NIST digital lock box</a:t>
            </a:r>
          </a:p>
          <a:p>
            <a:pPr lvl="2" defTabSz="914400"/>
            <a:r>
              <a:rPr lang="fr-CA" sz="2200" dirty="0">
                <a:hlinkClick r:id="rId3"/>
              </a:rPr>
              <a:t>https://</a:t>
            </a:r>
            <a:r>
              <a:rPr lang="fr-CA" sz="2200" dirty="0" smtClean="0">
                <a:hlinkClick r:id="rId3"/>
              </a:rPr>
              <a:t>www.nist.gov/services-resources/software/fpga-based-digital-control-box-phase-stabilization-frequency-comb</a:t>
            </a:r>
            <a:endParaRPr lang="fr-CA" sz="2200" dirty="0" smtClean="0"/>
          </a:p>
          <a:p>
            <a:pPr lvl="1" defTabSz="914400"/>
            <a:r>
              <a:rPr lang="fr-CA" dirty="0">
                <a:hlinkClick r:id="rId4"/>
              </a:rPr>
              <a:t>https://</a:t>
            </a:r>
            <a:r>
              <a:rPr lang="fr-CA" dirty="0" smtClean="0">
                <a:hlinkClick r:id="rId4"/>
              </a:rPr>
              <a:t>github.com/nist-ionstorage/digital-servo</a:t>
            </a:r>
            <a:endParaRPr lang="fr-CA" dirty="0" smtClean="0"/>
          </a:p>
          <a:p>
            <a:pPr lvl="1" defTabSz="914400"/>
            <a:r>
              <a:rPr lang="fr-CA" dirty="0" smtClean="0">
                <a:hlinkClick r:id="rId5"/>
              </a:rPr>
              <a:t>jean-daniel.deschenes@gel.ulaval.ca</a:t>
            </a:r>
            <a:endParaRPr lang="fr-CA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4" y="1921331"/>
            <a:ext cx="2257425" cy="105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414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Extra slides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88135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ADC noise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Largest </a:t>
            </a:r>
            <a:r>
              <a:rPr lang="en-CA" dirty="0" smtClean="0"/>
              <a:t>signal:</a:t>
            </a:r>
          </a:p>
          <a:p>
            <a:pPr lvl="1"/>
            <a:r>
              <a:rPr lang="en-CA" dirty="0" smtClean="0"/>
              <a:t>2^N </a:t>
            </a:r>
            <a:r>
              <a:rPr lang="en-CA" dirty="0" smtClean="0"/>
              <a:t>codes </a:t>
            </a:r>
            <a:r>
              <a:rPr lang="en-CA" dirty="0" smtClean="0"/>
              <a:t>peak-peak,</a:t>
            </a:r>
          </a:p>
          <a:p>
            <a:pPr lvl="1"/>
            <a:r>
              <a:rPr lang="en-CA" dirty="0" smtClean="0"/>
              <a:t>2^N</a:t>
            </a:r>
            <a:r>
              <a:rPr lang="en-CA" dirty="0" smtClean="0"/>
              <a:t>/(2*</a:t>
            </a:r>
            <a:r>
              <a:rPr lang="en-CA" dirty="0" err="1" smtClean="0"/>
              <a:t>sqrt</a:t>
            </a:r>
            <a:r>
              <a:rPr lang="en-CA" dirty="0" smtClean="0"/>
              <a:t>(2)) codes RMS</a:t>
            </a:r>
          </a:p>
          <a:p>
            <a:r>
              <a:rPr lang="en-CA" dirty="0" smtClean="0"/>
              <a:t>Quantization </a:t>
            </a:r>
            <a:r>
              <a:rPr lang="en-CA" dirty="0" smtClean="0"/>
              <a:t>noise:</a:t>
            </a:r>
          </a:p>
          <a:p>
            <a:pPr lvl="1"/>
            <a:r>
              <a:rPr lang="en-CA" dirty="0" smtClean="0"/>
              <a:t>1/</a:t>
            </a:r>
            <a:r>
              <a:rPr lang="en-CA" dirty="0" err="1" smtClean="0"/>
              <a:t>sqrt</a:t>
            </a:r>
            <a:r>
              <a:rPr lang="en-CA" dirty="0" smtClean="0"/>
              <a:t>(12</a:t>
            </a:r>
            <a:r>
              <a:rPr lang="en-CA" dirty="0" smtClean="0"/>
              <a:t>) codes RMS</a:t>
            </a:r>
          </a:p>
          <a:p>
            <a:r>
              <a:rPr lang="en-CA" dirty="0" smtClean="0"/>
              <a:t>SNR = 20*log10(</a:t>
            </a:r>
            <a:r>
              <a:rPr lang="en-CA" dirty="0"/>
              <a:t>2^N/(2*</a:t>
            </a:r>
            <a:r>
              <a:rPr lang="en-CA" dirty="0" err="1"/>
              <a:t>sqrt</a:t>
            </a:r>
            <a:r>
              <a:rPr lang="en-CA" dirty="0"/>
              <a:t>(2</a:t>
            </a:r>
            <a:r>
              <a:rPr lang="en-CA" dirty="0" smtClean="0"/>
              <a:t>))*</a:t>
            </a:r>
            <a:r>
              <a:rPr lang="en-CA" dirty="0" err="1" smtClean="0"/>
              <a:t>sqrt</a:t>
            </a:r>
            <a:r>
              <a:rPr lang="en-CA" dirty="0" smtClean="0"/>
              <a:t>(12)) = N * </a:t>
            </a:r>
            <a:r>
              <a:rPr lang="en-CA" dirty="0" smtClean="0"/>
              <a:t>6 dB/bit </a:t>
            </a:r>
            <a:r>
              <a:rPr lang="en-CA" dirty="0" smtClean="0"/>
              <a:t>+ 1.76 dB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471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DAC noise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3521"/>
            <a:ext cx="8143464" cy="3131820"/>
          </a:xfrm>
        </p:spPr>
        <p:txBody>
          <a:bodyPr>
            <a:normAutofit/>
          </a:bodyPr>
          <a:lstStyle/>
          <a:p>
            <a:r>
              <a:rPr lang="en-CA" sz="2400" dirty="0" smtClean="0"/>
              <a:t>Ideal quantization noise is level as ADC (0.3 codes RMS), BUT</a:t>
            </a:r>
          </a:p>
          <a:p>
            <a:r>
              <a:rPr lang="en-CA" sz="2400" dirty="0" smtClean="0"/>
              <a:t>Noise appears after the loop filter: in-loop!</a:t>
            </a:r>
          </a:p>
          <a:p>
            <a:pPr lvl="1"/>
            <a:r>
              <a:rPr lang="en-CA" sz="2000" dirty="0" smtClean="0"/>
              <a:t>It gets rejected inside the lock BW as much as the laser noise</a:t>
            </a:r>
            <a:endParaRPr lang="en-CA" sz="20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649128" y="2933333"/>
            <a:ext cx="8121296" cy="2473319"/>
            <a:chOff x="542686" y="1163803"/>
            <a:chExt cx="8121296" cy="2473319"/>
          </a:xfrm>
        </p:grpSpPr>
        <p:sp>
          <p:nvSpPr>
            <p:cNvPr id="45" name="Rectangle 44"/>
            <p:cNvSpPr/>
            <p:nvPr/>
          </p:nvSpPr>
          <p:spPr>
            <a:xfrm>
              <a:off x="4527514" y="1533135"/>
              <a:ext cx="1176235" cy="1629289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920554" y="2571874"/>
              <a:ext cx="87075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A" dirty="0" err="1" smtClean="0"/>
                <a:t>Demod</a:t>
              </a:r>
              <a:endParaRPr lang="fr-CA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13046" y="2571874"/>
              <a:ext cx="114717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A" dirty="0" smtClean="0"/>
                <a:t>Loop </a:t>
              </a:r>
              <a:r>
                <a:rPr lang="fr-CA" dirty="0" err="1" smtClean="0"/>
                <a:t>filter</a:t>
              </a:r>
              <a:endParaRPr lang="fr-CA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542686" y="2755817"/>
              <a:ext cx="291580" cy="37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834266" y="2574841"/>
              <a:ext cx="693126" cy="369332"/>
              <a:chOff x="341276" y="5127554"/>
              <a:chExt cx="693126" cy="369332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485386" y="5127554"/>
                <a:ext cx="5490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Ins="0" rtlCol="0">
                <a:spAutoFit/>
              </a:bodyPr>
              <a:lstStyle/>
              <a:p>
                <a:r>
                  <a:rPr lang="fr-CA" dirty="0" smtClean="0"/>
                  <a:t>ADC</a:t>
                </a:r>
                <a:endParaRPr lang="fr-CA" dirty="0"/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341276" y="5152170"/>
                <a:ext cx="693126" cy="320101"/>
                <a:chOff x="1016794" y="4205288"/>
                <a:chExt cx="440531" cy="219075"/>
              </a:xfrm>
            </p:grpSpPr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57288" y="4205288"/>
                  <a:ext cx="300037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1157287" y="4424363"/>
                  <a:ext cx="300037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81" name="Straight Connector 80"/>
                <p:cNvCxnSpPr/>
                <p:nvPr/>
              </p:nvCxnSpPr>
              <p:spPr>
                <a:xfrm flipV="1">
                  <a:off x="1457324" y="4205290"/>
                  <a:ext cx="0" cy="21907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82" name="Straight Connector 81"/>
                <p:cNvCxnSpPr/>
                <p:nvPr/>
              </p:nvCxnSpPr>
              <p:spPr>
                <a:xfrm flipV="1">
                  <a:off x="1016794" y="4205768"/>
                  <a:ext cx="140493" cy="10905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 flipV="1">
                  <a:off x="1016794" y="4313296"/>
                  <a:ext cx="140492" cy="111067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</p:grpSp>
        </p:grpSp>
        <p:grpSp>
          <p:nvGrpSpPr>
            <p:cNvPr id="50" name="Group 49"/>
            <p:cNvGrpSpPr/>
            <p:nvPr/>
          </p:nvGrpSpPr>
          <p:grpSpPr>
            <a:xfrm>
              <a:off x="5017759" y="2661140"/>
              <a:ext cx="196850" cy="196850"/>
              <a:chOff x="1447800" y="4648200"/>
              <a:chExt cx="1143000" cy="114300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447800" y="4648200"/>
                <a:ext cx="1143000" cy="1143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752600" y="4953000"/>
                <a:ext cx="533400" cy="533400"/>
                <a:chOff x="3093720" y="5029200"/>
                <a:chExt cx="381000" cy="381000"/>
              </a:xfrm>
              <a:noFill/>
            </p:grpSpPr>
            <p:cxnSp>
              <p:nvCxnSpPr>
                <p:cNvPr id="75" name="Straight Connector 74"/>
                <p:cNvCxnSpPr/>
                <p:nvPr/>
              </p:nvCxnSpPr>
              <p:spPr>
                <a:xfrm>
                  <a:off x="3284220" y="5029200"/>
                  <a:ext cx="0" cy="38100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rot="5400000">
                  <a:off x="3284220" y="5029200"/>
                  <a:ext cx="0" cy="38100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1" name="Straight Arrow Connector 50"/>
            <p:cNvCxnSpPr>
              <a:stCxn id="77" idx="3"/>
              <a:endCxn id="46" idx="1"/>
            </p:cNvCxnSpPr>
            <p:nvPr/>
          </p:nvCxnSpPr>
          <p:spPr>
            <a:xfrm flipV="1">
              <a:off x="1527389" y="2756540"/>
              <a:ext cx="393165" cy="29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6" idx="3"/>
              <a:endCxn id="47" idx="1"/>
            </p:cNvCxnSpPr>
            <p:nvPr/>
          </p:nvCxnSpPr>
          <p:spPr>
            <a:xfrm>
              <a:off x="2791305" y="2756540"/>
              <a:ext cx="42174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7" idx="3"/>
              <a:endCxn id="73" idx="2"/>
            </p:cNvCxnSpPr>
            <p:nvPr/>
          </p:nvCxnSpPr>
          <p:spPr>
            <a:xfrm>
              <a:off x="4360220" y="2756540"/>
              <a:ext cx="657539" cy="302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73" idx="6"/>
              <a:endCxn id="59" idx="1"/>
            </p:cNvCxnSpPr>
            <p:nvPr/>
          </p:nvCxnSpPr>
          <p:spPr>
            <a:xfrm flipV="1">
              <a:off x="5214609" y="2755817"/>
              <a:ext cx="999385" cy="37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73" idx="0"/>
            </p:cNvCxnSpPr>
            <p:nvPr/>
          </p:nvCxnSpPr>
          <p:spPr>
            <a:xfrm flipH="1">
              <a:off x="5116184" y="2237251"/>
              <a:ext cx="9472" cy="42388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454462" y="1590920"/>
              <a:ext cx="132333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Quantizing noise</a:t>
              </a:r>
              <a:endParaRPr lang="en-US" dirty="0"/>
            </a:p>
          </p:txBody>
        </p:sp>
        <p:cxnSp>
          <p:nvCxnSpPr>
            <p:cNvPr id="57" name="Straight Arrow Connector 56"/>
            <p:cNvCxnSpPr>
              <a:endCxn id="69" idx="0"/>
            </p:cNvCxnSpPr>
            <p:nvPr/>
          </p:nvCxnSpPr>
          <p:spPr>
            <a:xfrm>
              <a:off x="7259256" y="2179466"/>
              <a:ext cx="0" cy="4816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490907" y="1533135"/>
              <a:ext cx="132333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 smtClean="0"/>
                <a:t>Laser</a:t>
              </a:r>
            </a:p>
            <a:p>
              <a:pPr algn="ctr"/>
              <a:r>
                <a:rPr lang="fr-CA" dirty="0" err="1" smtClean="0"/>
                <a:t>Freq</a:t>
              </a:r>
              <a:r>
                <a:rPr lang="fr-CA" dirty="0" smtClean="0"/>
                <a:t> noise</a:t>
              </a:r>
              <a:endParaRPr lang="fr-CA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13994" y="2571151"/>
              <a:ext cx="71887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 err="1" smtClean="0"/>
                <a:t>H</a:t>
              </a:r>
              <a:r>
                <a:rPr lang="fr-CA" baseline="-25000" dirty="0" err="1" smtClean="0"/>
                <a:t>laser</a:t>
              </a:r>
              <a:endParaRPr lang="fr-CA" baseline="-25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453962" y="1163803"/>
              <a:ext cx="13233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 smtClean="0"/>
                <a:t>DAC model</a:t>
              </a:r>
              <a:endParaRPr lang="fr-CA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160831" y="2661140"/>
              <a:ext cx="196850" cy="196850"/>
              <a:chOff x="1447800" y="4648200"/>
              <a:chExt cx="1143000" cy="1143000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447800" y="4648200"/>
                <a:ext cx="1143000" cy="1143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1752600" y="4953000"/>
                <a:ext cx="533400" cy="533400"/>
                <a:chOff x="3093720" y="5029200"/>
                <a:chExt cx="381000" cy="381000"/>
              </a:xfrm>
              <a:noFill/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284220" y="5029200"/>
                  <a:ext cx="0" cy="38100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rot="5400000">
                  <a:off x="3284220" y="5029200"/>
                  <a:ext cx="0" cy="38100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2" name="Straight Arrow Connector 61"/>
            <p:cNvCxnSpPr>
              <a:stCxn id="59" idx="3"/>
              <a:endCxn id="69" idx="2"/>
            </p:cNvCxnSpPr>
            <p:nvPr/>
          </p:nvCxnSpPr>
          <p:spPr>
            <a:xfrm>
              <a:off x="6932867" y="2755817"/>
              <a:ext cx="227964" cy="37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42686" y="2755817"/>
              <a:ext cx="0" cy="8769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542686" y="3632799"/>
              <a:ext cx="8121296" cy="43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8249738" y="2750280"/>
              <a:ext cx="414244" cy="55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8663982" y="2755816"/>
              <a:ext cx="0" cy="8769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5920739" y="1533135"/>
              <a:ext cx="2426153" cy="1629289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51654" y="1163803"/>
              <a:ext cx="13233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dirty="0" smtClean="0"/>
                <a:t>Laser model</a:t>
              </a:r>
              <a:endParaRPr lang="fr-CA" dirty="0"/>
            </a:p>
          </p:txBody>
        </p:sp>
      </p:grpSp>
      <p:sp>
        <p:nvSpPr>
          <p:cNvPr id="84" name="Content Placeholder 2"/>
          <p:cNvSpPr txBox="1">
            <a:spLocks/>
          </p:cNvSpPr>
          <p:nvPr/>
        </p:nvSpPr>
        <p:spPr>
          <a:xfrm>
            <a:off x="369117" y="5771626"/>
            <a:ext cx="8774884" cy="11231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If quantizing noise is &lt;&lt; laser noise </a:t>
            </a:r>
            <a:r>
              <a:rPr lang="en-CA" b="1" dirty="0"/>
              <a:t>at any point</a:t>
            </a:r>
            <a:r>
              <a:rPr lang="en-CA" dirty="0"/>
              <a:t>, then it’s </a:t>
            </a:r>
            <a:r>
              <a:rPr lang="en-CA" dirty="0" smtClean="0"/>
              <a:t>negligible</a:t>
            </a:r>
          </a:p>
          <a:p>
            <a:r>
              <a:rPr lang="en-CA" dirty="0" smtClean="0"/>
              <a:t>Quantizing noise * </a:t>
            </a:r>
            <a:r>
              <a:rPr lang="en-CA" dirty="0" err="1" smtClean="0"/>
              <a:t>H</a:t>
            </a:r>
            <a:r>
              <a:rPr lang="en-CA" baseline="-25000" dirty="0" err="1" smtClean="0"/>
              <a:t>laser</a:t>
            </a:r>
            <a:r>
              <a:rPr lang="en-CA" dirty="0" smtClean="0"/>
              <a:t> can be directly compared to the laser frequency noise</a:t>
            </a:r>
          </a:p>
        </p:txBody>
      </p:sp>
      <p:sp>
        <p:nvSpPr>
          <p:cNvPr id="85" name="Oval 84"/>
          <p:cNvSpPr/>
          <p:nvPr/>
        </p:nvSpPr>
        <p:spPr>
          <a:xfrm>
            <a:off x="5886450" y="4700562"/>
            <a:ext cx="70752" cy="930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0" name="Group 89"/>
          <p:cNvGrpSpPr/>
          <p:nvPr/>
        </p:nvGrpSpPr>
        <p:grpSpPr>
          <a:xfrm>
            <a:off x="7655678" y="4346128"/>
            <a:ext cx="702192" cy="373022"/>
            <a:chOff x="7611228" y="4561678"/>
            <a:chExt cx="702192" cy="373022"/>
          </a:xfrm>
        </p:grpSpPr>
        <p:graphicFrame>
          <p:nvGraphicFramePr>
            <p:cNvPr id="88" name="Object 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5675339"/>
                </p:ext>
              </p:extLst>
            </p:nvPr>
          </p:nvGraphicFramePr>
          <p:xfrm>
            <a:off x="7674611" y="4564126"/>
            <a:ext cx="575426" cy="364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Equation" r:id="rId3" imgW="380880" imgH="241200" progId="Equation.DSMT4">
                    <p:embed/>
                  </p:oleObj>
                </mc:Choice>
                <mc:Fallback>
                  <p:oleObj name="Equation" r:id="rId3" imgW="38088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674611" y="4564126"/>
                          <a:ext cx="575426" cy="3644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" name="Rectangle 88"/>
            <p:cNvSpPr/>
            <p:nvPr/>
          </p:nvSpPr>
          <p:spPr>
            <a:xfrm>
              <a:off x="7611228" y="4561678"/>
              <a:ext cx="702192" cy="3730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2" name="Straight Arrow Connector 91"/>
          <p:cNvCxnSpPr>
            <a:stCxn id="69" idx="6"/>
            <a:endCxn id="89" idx="1"/>
          </p:cNvCxnSpPr>
          <p:nvPr/>
        </p:nvCxnSpPr>
        <p:spPr>
          <a:xfrm>
            <a:off x="7464123" y="4529095"/>
            <a:ext cx="191555" cy="35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465" y="184152"/>
            <a:ext cx="7886700" cy="854074"/>
          </a:xfrm>
        </p:spPr>
        <p:txBody>
          <a:bodyPr/>
          <a:lstStyle/>
          <a:p>
            <a:r>
              <a:rPr lang="en-CA" dirty="0" smtClean="0"/>
              <a:t>DAC noise: Red Pitaya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554" y="5362574"/>
            <a:ext cx="7886700" cy="919163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In practice, DACs are usually closer to ‘ideal’ </a:t>
            </a:r>
            <a:r>
              <a:rPr lang="en-CA" dirty="0" smtClean="0"/>
              <a:t>behavior</a:t>
            </a:r>
          </a:p>
          <a:p>
            <a:pPr lvl="1"/>
            <a:r>
              <a:rPr lang="en-CA" dirty="0" smtClean="0"/>
              <a:t>Red Pitaya’s output is within 11.5 dB of ideal 14-bits DAC</a:t>
            </a:r>
            <a:endParaRPr lang="en-CA" dirty="0"/>
          </a:p>
          <a:p>
            <a:r>
              <a:rPr lang="en-CA" dirty="0" smtClean="0"/>
              <a:t>Experience shows that 14 bits is plenty…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179715" y="1198156"/>
            <a:ext cx="7188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A" dirty="0" err="1" smtClean="0"/>
              <a:t>H</a:t>
            </a:r>
            <a:r>
              <a:rPr lang="fr-CA" baseline="-25000" dirty="0" err="1" smtClean="0"/>
              <a:t>laser</a:t>
            </a:r>
            <a:endParaRPr lang="fr-CA" baseline="-25000" dirty="0"/>
          </a:p>
        </p:txBody>
      </p:sp>
      <p:sp>
        <p:nvSpPr>
          <p:cNvPr id="76" name="TextBox 75"/>
          <p:cNvSpPr txBox="1"/>
          <p:nvPr/>
        </p:nvSpPr>
        <p:spPr>
          <a:xfrm>
            <a:off x="4755763" y="1043850"/>
            <a:ext cx="19347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DAC Quantizing noise</a:t>
            </a:r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6489313" y="1382822"/>
            <a:ext cx="69040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0904" y="1743479"/>
            <a:ext cx="4259262" cy="319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Université\Dropbox\22_H2015\MATLAB\redpitaya_dac_output_noi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41" y="1791312"/>
            <a:ext cx="4195134" cy="314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1156727" y="1169948"/>
            <a:ext cx="2387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DAC Quantizing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306" y="365126"/>
            <a:ext cx="3991316" cy="59869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231217" cy="1325563"/>
          </a:xfrm>
        </p:spPr>
        <p:txBody>
          <a:bodyPr>
            <a:normAutofit fontScale="90000"/>
          </a:bodyPr>
          <a:lstStyle/>
          <a:p>
            <a:r>
              <a:rPr lang="fr-CA" dirty="0" err="1" smtClean="0"/>
              <a:t>Red</a:t>
            </a:r>
            <a:r>
              <a:rPr lang="fr-CA" dirty="0" smtClean="0"/>
              <a:t> </a:t>
            </a:r>
            <a:r>
              <a:rPr lang="fr-CA" dirty="0" err="1" smtClean="0"/>
              <a:t>Pitaya’s</a:t>
            </a:r>
            <a:r>
              <a:rPr lang="fr-CA" dirty="0"/>
              <a:t/>
            </a:r>
            <a:br>
              <a:rPr lang="fr-CA" dirty="0"/>
            </a:br>
            <a:r>
              <a:rPr lang="fr-CA" dirty="0" smtClean="0"/>
              <a:t>on-</a:t>
            </a:r>
            <a:r>
              <a:rPr lang="fr-CA" dirty="0" err="1" smtClean="0"/>
              <a:t>board</a:t>
            </a:r>
            <a:r>
              <a:rPr lang="fr-CA" dirty="0" smtClean="0"/>
              <a:t> </a:t>
            </a:r>
            <a:r>
              <a:rPr lang="fr-CA" dirty="0" err="1" smtClean="0"/>
              <a:t>oscillator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287661" cy="4351338"/>
          </a:xfrm>
        </p:spPr>
        <p:txBody>
          <a:bodyPr/>
          <a:lstStyle/>
          <a:p>
            <a:r>
              <a:rPr lang="fr-CA" dirty="0" smtClean="0"/>
              <a:t>125 MHz Quartz </a:t>
            </a:r>
            <a:r>
              <a:rPr lang="fr-CA" dirty="0" err="1" smtClean="0"/>
              <a:t>oscillator</a:t>
            </a:r>
            <a:endParaRPr lang="fr-CA" dirty="0" smtClean="0"/>
          </a:p>
          <a:p>
            <a:r>
              <a:rPr lang="fr-CA" dirty="0" err="1" smtClean="0"/>
              <a:t>Stability</a:t>
            </a:r>
            <a:r>
              <a:rPr lang="fr-CA" dirty="0" smtClean="0"/>
              <a:t>:</a:t>
            </a:r>
          </a:p>
          <a:p>
            <a:pPr lvl="1"/>
            <a:r>
              <a:rPr lang="fr-CA" dirty="0" smtClean="0"/>
              <a:t>+/- 50 ppm </a:t>
            </a:r>
            <a:r>
              <a:rPr lang="fr-CA" dirty="0" err="1" smtClean="0"/>
              <a:t>stability</a:t>
            </a:r>
            <a:r>
              <a:rPr lang="fr-CA" dirty="0" smtClean="0"/>
              <a:t> </a:t>
            </a:r>
            <a:r>
              <a:rPr lang="fr-CA" dirty="0"/>
              <a:t>(6 </a:t>
            </a:r>
            <a:r>
              <a:rPr lang="fr-CA" dirty="0" smtClean="0"/>
              <a:t>kHz) over </a:t>
            </a:r>
            <a:r>
              <a:rPr lang="fr-CA" dirty="0" err="1" smtClean="0"/>
              <a:t>Temp</a:t>
            </a:r>
            <a:r>
              <a:rPr lang="fr-CA" dirty="0" smtClean="0"/>
              <a:t> &amp; </a:t>
            </a:r>
            <a:r>
              <a:rPr lang="fr-CA" dirty="0" err="1" smtClean="0"/>
              <a:t>aging</a:t>
            </a:r>
            <a:endParaRPr lang="fr-CA" dirty="0" smtClean="0"/>
          </a:p>
          <a:p>
            <a:r>
              <a:rPr lang="fr-CA" dirty="0" smtClean="0"/>
              <a:t>Phase </a:t>
            </a:r>
            <a:r>
              <a:rPr lang="fr-CA" dirty="0" err="1" smtClean="0"/>
              <a:t>jitter</a:t>
            </a:r>
            <a:r>
              <a:rPr lang="fr-CA" dirty="0" smtClean="0"/>
              <a:t>:</a:t>
            </a:r>
          </a:p>
          <a:p>
            <a:pPr lvl="1"/>
            <a:r>
              <a:rPr lang="fr-CA" dirty="0" smtClean="0"/>
              <a:t>1 </a:t>
            </a:r>
            <a:r>
              <a:rPr lang="fr-CA" dirty="0" err="1" smtClean="0"/>
              <a:t>ps</a:t>
            </a:r>
            <a:r>
              <a:rPr lang="fr-CA" dirty="0" smtClean="0"/>
              <a:t> (12 kHz-20 MHz)</a:t>
            </a:r>
          </a:p>
          <a:p>
            <a:r>
              <a:rPr lang="fr-CA" dirty="0" smtClean="0"/>
              <a:t>Can </a:t>
            </a:r>
            <a:r>
              <a:rPr lang="fr-CA" dirty="0" err="1" smtClean="0"/>
              <a:t>be</a:t>
            </a:r>
            <a:r>
              <a:rPr lang="fr-CA" dirty="0" smtClean="0"/>
              <a:t> </a:t>
            </a:r>
            <a:r>
              <a:rPr lang="fr-CA" dirty="0" err="1" smtClean="0"/>
              <a:t>bypassed</a:t>
            </a:r>
            <a:r>
              <a:rPr lang="fr-CA" dirty="0" smtClean="0"/>
              <a:t> </a:t>
            </a:r>
            <a:r>
              <a:rPr lang="fr-CA" dirty="0" err="1" smtClean="0"/>
              <a:t>through</a:t>
            </a:r>
            <a:r>
              <a:rPr lang="fr-CA" dirty="0" smtClean="0"/>
              <a:t> modification (</a:t>
            </a:r>
            <a:r>
              <a:rPr lang="fr-CA" dirty="0" err="1" smtClean="0"/>
              <a:t>untested</a:t>
            </a:r>
            <a:r>
              <a:rPr lang="fr-CA" dirty="0" smtClean="0"/>
              <a:t>)</a:t>
            </a:r>
            <a:endParaRPr lang="fr-CA" dirty="0"/>
          </a:p>
        </p:txBody>
      </p:sp>
      <p:sp>
        <p:nvSpPr>
          <p:cNvPr id="6" name="Rectangle 5"/>
          <p:cNvSpPr/>
          <p:nvPr/>
        </p:nvSpPr>
        <p:spPr>
          <a:xfrm>
            <a:off x="6361290" y="2875126"/>
            <a:ext cx="1123244" cy="81732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82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Actual</a:t>
            </a:r>
            <a:r>
              <a:rPr lang="fr-CA" dirty="0" smtClean="0"/>
              <a:t> </a:t>
            </a:r>
            <a:r>
              <a:rPr lang="fr-CA" dirty="0" err="1" smtClean="0"/>
              <a:t>stability</a:t>
            </a:r>
            <a:r>
              <a:rPr lang="fr-CA" dirty="0" smtClean="0"/>
              <a:t> </a:t>
            </a:r>
            <a:r>
              <a:rPr lang="fr-CA" dirty="0" err="1" smtClean="0"/>
              <a:t>is</a:t>
            </a:r>
            <a:r>
              <a:rPr lang="fr-CA" dirty="0" smtClean="0"/>
              <a:t> </a:t>
            </a:r>
            <a:r>
              <a:rPr lang="fr-CA" dirty="0" err="1" smtClean="0"/>
              <a:t>much</a:t>
            </a:r>
            <a:r>
              <a:rPr lang="fr-CA" dirty="0" smtClean="0"/>
              <a:t> </a:t>
            </a:r>
            <a:r>
              <a:rPr lang="fr-CA" dirty="0" err="1" smtClean="0"/>
              <a:t>better</a:t>
            </a:r>
            <a:r>
              <a:rPr lang="fr-CA" dirty="0" smtClean="0"/>
              <a:t>:</a:t>
            </a:r>
            <a:r>
              <a:rPr lang="fr-CA" dirty="0"/>
              <a:t/>
            </a:r>
            <a:br>
              <a:rPr lang="fr-CA" dirty="0"/>
            </a:br>
            <a:r>
              <a:rPr lang="fr-CA" dirty="0" smtClean="0"/>
              <a:t>&lt; 2 Hz over 12 </a:t>
            </a:r>
            <a:r>
              <a:rPr lang="fr-CA" dirty="0" err="1" smtClean="0"/>
              <a:t>hours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3688" y="1825625"/>
            <a:ext cx="3700287" cy="4351338"/>
          </a:xfrm>
        </p:spPr>
        <p:txBody>
          <a:bodyPr>
            <a:normAutofit/>
          </a:bodyPr>
          <a:lstStyle/>
          <a:p>
            <a:r>
              <a:rPr lang="fr-CA" dirty="0" smtClean="0"/>
              <a:t>In </a:t>
            </a:r>
            <a:r>
              <a:rPr lang="fr-CA" dirty="0" err="1" smtClean="0"/>
              <a:t>fairly</a:t>
            </a:r>
            <a:r>
              <a:rPr lang="fr-CA" dirty="0" smtClean="0"/>
              <a:t> stable </a:t>
            </a:r>
            <a:r>
              <a:rPr lang="fr-CA" dirty="0" err="1" smtClean="0"/>
              <a:t>laboratory</a:t>
            </a:r>
            <a:r>
              <a:rPr lang="fr-CA" dirty="0" smtClean="0"/>
              <a:t> conditions</a:t>
            </a:r>
          </a:p>
          <a:p>
            <a:r>
              <a:rPr lang="fr-CA" dirty="0" err="1" smtClean="0"/>
              <a:t>Red</a:t>
            </a:r>
            <a:r>
              <a:rPr lang="fr-CA" dirty="0" smtClean="0"/>
              <a:t> </a:t>
            </a:r>
            <a:r>
              <a:rPr lang="fr-CA" dirty="0" smtClean="0"/>
              <a:t>Pitaya </a:t>
            </a:r>
            <a:r>
              <a:rPr lang="fr-CA" dirty="0" err="1" smtClean="0"/>
              <a:t>internal</a:t>
            </a:r>
            <a:r>
              <a:rPr lang="fr-CA" dirty="0" smtClean="0"/>
              <a:t> </a:t>
            </a:r>
            <a:r>
              <a:rPr lang="fr-CA" dirty="0" err="1" smtClean="0"/>
              <a:t>clock</a:t>
            </a:r>
            <a:r>
              <a:rPr lang="fr-CA" dirty="0" smtClean="0"/>
              <a:t> vs double-</a:t>
            </a:r>
            <a:r>
              <a:rPr lang="fr-CA" dirty="0" err="1" smtClean="0"/>
              <a:t>oven</a:t>
            </a:r>
            <a:r>
              <a:rPr lang="fr-CA" dirty="0" smtClean="0"/>
              <a:t> OCXO</a:t>
            </a:r>
            <a:endParaRPr lang="fr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9" y="3711554"/>
            <a:ext cx="4923140" cy="29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38" y="1690689"/>
            <a:ext cx="4246512" cy="202286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143250" y="2009775"/>
            <a:ext cx="0" cy="137160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51983" y="202086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>
                <a:solidFill>
                  <a:srgbClr val="FF0000"/>
                </a:solidFill>
              </a:rPr>
              <a:t>&lt;2 Hz</a:t>
            </a:r>
            <a:endParaRPr lang="fr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2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Actual</a:t>
            </a:r>
            <a:r>
              <a:rPr lang="fr-CA" dirty="0" smtClean="0"/>
              <a:t> </a:t>
            </a:r>
            <a:r>
              <a:rPr lang="fr-CA" dirty="0" err="1" smtClean="0"/>
              <a:t>measured</a:t>
            </a:r>
            <a:r>
              <a:rPr lang="fr-CA" dirty="0" smtClean="0"/>
              <a:t> phase noise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3688" y="1825625"/>
            <a:ext cx="3271661" cy="4351338"/>
          </a:xfrm>
        </p:spPr>
        <p:txBody>
          <a:bodyPr>
            <a:normAutofit/>
          </a:bodyPr>
          <a:lstStyle/>
          <a:p>
            <a:r>
              <a:rPr lang="fr-CA" dirty="0" smtClean="0"/>
              <a:t>-70 </a:t>
            </a:r>
            <a:r>
              <a:rPr lang="fr-CA" dirty="0" err="1" smtClean="0"/>
              <a:t>dBc</a:t>
            </a:r>
            <a:r>
              <a:rPr lang="fr-CA" dirty="0" smtClean="0"/>
              <a:t>/Hz at f=1Hz</a:t>
            </a:r>
          </a:p>
          <a:p>
            <a:r>
              <a:rPr lang="fr-CA" dirty="0" smtClean="0"/>
              <a:t>-125 </a:t>
            </a:r>
            <a:r>
              <a:rPr lang="fr-CA" dirty="0" err="1" smtClean="0"/>
              <a:t>dBc</a:t>
            </a:r>
            <a:r>
              <a:rPr lang="fr-CA" dirty="0" smtClean="0"/>
              <a:t>/Hz </a:t>
            </a:r>
            <a:r>
              <a:rPr lang="fr-CA" dirty="0" err="1" smtClean="0"/>
              <a:t>floor</a:t>
            </a:r>
            <a:r>
              <a:rPr lang="fr-CA" dirty="0" smtClean="0"/>
              <a:t> due to </a:t>
            </a:r>
            <a:r>
              <a:rPr lang="fr-CA" dirty="0" err="1" smtClean="0"/>
              <a:t>measurement</a:t>
            </a:r>
            <a:r>
              <a:rPr lang="fr-CA" dirty="0" smtClean="0"/>
              <a:t> </a:t>
            </a:r>
            <a:r>
              <a:rPr lang="fr-CA" dirty="0" err="1" smtClean="0"/>
              <a:t>limit</a:t>
            </a:r>
            <a:endParaRPr lang="fr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2" y="2322279"/>
            <a:ext cx="5451005" cy="406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2065020"/>
            <a:ext cx="260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Phase noise PSD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264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170" y="1"/>
            <a:ext cx="7886700" cy="899160"/>
          </a:xfrm>
        </p:spPr>
        <p:txBody>
          <a:bodyPr/>
          <a:lstStyle/>
          <a:p>
            <a:r>
              <a:rPr lang="fr-CA" dirty="0" err="1" smtClean="0"/>
              <a:t>Feature</a:t>
            </a:r>
            <a:r>
              <a:rPr lang="fr-CA" dirty="0" smtClean="0"/>
              <a:t>: </a:t>
            </a:r>
            <a:r>
              <a:rPr lang="fr-CA" dirty="0" err="1" smtClean="0"/>
              <a:t>Dither</a:t>
            </a:r>
            <a:r>
              <a:rPr lang="fr-CA" dirty="0" smtClean="0"/>
              <a:t> lock-in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9340" y="4328159"/>
            <a:ext cx="6690360" cy="2301242"/>
          </a:xfrm>
        </p:spPr>
        <p:txBody>
          <a:bodyPr>
            <a:normAutofit fontScale="85000" lnSpcReduction="20000"/>
          </a:bodyPr>
          <a:lstStyle/>
          <a:p>
            <a:r>
              <a:rPr lang="fr-CA" dirty="0" err="1" smtClean="0"/>
              <a:t>Gives</a:t>
            </a:r>
            <a:r>
              <a:rPr lang="fr-CA" dirty="0" smtClean="0"/>
              <a:t> </a:t>
            </a:r>
            <a:r>
              <a:rPr lang="fr-CA" dirty="0" err="1" smtClean="0"/>
              <a:t>continuous</a:t>
            </a:r>
            <a:r>
              <a:rPr lang="fr-CA" dirty="0" smtClean="0"/>
              <a:t> </a:t>
            </a:r>
            <a:r>
              <a:rPr lang="fr-CA" dirty="0" err="1" smtClean="0"/>
              <a:t>knowledge</a:t>
            </a:r>
            <a:r>
              <a:rPr lang="fr-CA" dirty="0" smtClean="0"/>
              <a:t> of </a:t>
            </a:r>
            <a:r>
              <a:rPr lang="fr-CA" dirty="0" err="1" smtClean="0"/>
              <a:t>loop</a:t>
            </a:r>
            <a:r>
              <a:rPr lang="fr-CA" dirty="0" smtClean="0"/>
              <a:t> </a:t>
            </a:r>
            <a:r>
              <a:rPr lang="fr-CA" dirty="0" err="1" smtClean="0"/>
              <a:t>sign</a:t>
            </a:r>
            <a:r>
              <a:rPr lang="fr-CA" dirty="0" smtClean="0"/>
              <a:t> &amp; gain</a:t>
            </a:r>
          </a:p>
          <a:p>
            <a:r>
              <a:rPr lang="fr-CA" dirty="0" smtClean="0"/>
              <a:t>Loop </a:t>
            </a:r>
            <a:r>
              <a:rPr lang="fr-CA" dirty="0" err="1" smtClean="0"/>
              <a:t>sign</a:t>
            </a:r>
            <a:r>
              <a:rPr lang="fr-CA" dirty="0" smtClean="0"/>
              <a:t> </a:t>
            </a:r>
            <a:r>
              <a:rPr lang="fr-CA" dirty="0" err="1" smtClean="0"/>
              <a:t>gives</a:t>
            </a:r>
            <a:r>
              <a:rPr lang="fr-CA" dirty="0" smtClean="0"/>
              <a:t>:</a:t>
            </a:r>
          </a:p>
          <a:p>
            <a:pPr lvl="1"/>
            <a:r>
              <a:rPr lang="fr-CA" dirty="0" err="1" smtClean="0"/>
              <a:t>Guarantees</a:t>
            </a:r>
            <a:r>
              <a:rPr lang="fr-CA" dirty="0" smtClean="0"/>
              <a:t> stable lock</a:t>
            </a:r>
          </a:p>
          <a:p>
            <a:pPr lvl="1"/>
            <a:r>
              <a:rPr lang="fr-CA" dirty="0" err="1" smtClean="0"/>
              <a:t>Garantees</a:t>
            </a:r>
            <a:r>
              <a:rPr lang="fr-CA" dirty="0" smtClean="0"/>
              <a:t> </a:t>
            </a:r>
            <a:r>
              <a:rPr lang="fr-CA" dirty="0" err="1" smtClean="0"/>
              <a:t>locking</a:t>
            </a:r>
            <a:r>
              <a:rPr lang="fr-CA" dirty="0" smtClean="0"/>
              <a:t> on right </a:t>
            </a:r>
            <a:r>
              <a:rPr lang="fr-CA" dirty="0" err="1" smtClean="0"/>
              <a:t>sideband</a:t>
            </a:r>
            <a:endParaRPr lang="fr-CA" dirty="0" smtClean="0"/>
          </a:p>
          <a:p>
            <a:r>
              <a:rPr lang="fr-CA" dirty="0" smtClean="0"/>
              <a:t>Loop gain </a:t>
            </a:r>
            <a:r>
              <a:rPr lang="fr-CA" dirty="0" err="1" smtClean="0"/>
              <a:t>gives</a:t>
            </a:r>
            <a:r>
              <a:rPr lang="fr-CA" dirty="0" smtClean="0"/>
              <a:t>:</a:t>
            </a:r>
            <a:endParaRPr lang="fr-CA" dirty="0"/>
          </a:p>
          <a:p>
            <a:pPr lvl="1"/>
            <a:r>
              <a:rPr lang="fr-CA" dirty="0" smtClean="0"/>
              <a:t>Diagnostic of system </a:t>
            </a:r>
            <a:r>
              <a:rPr lang="fr-CA" dirty="0" err="1" smtClean="0"/>
              <a:t>health</a:t>
            </a:r>
            <a:endParaRPr lang="fr-CA" dirty="0" smtClean="0"/>
          </a:p>
          <a:p>
            <a:pPr lvl="1"/>
            <a:r>
              <a:rPr lang="fr-CA" dirty="0" err="1" smtClean="0"/>
              <a:t>Accurate</a:t>
            </a:r>
            <a:r>
              <a:rPr lang="fr-CA" dirty="0" smtClean="0"/>
              <a:t> </a:t>
            </a:r>
            <a:r>
              <a:rPr lang="fr-CA" dirty="0" err="1" smtClean="0"/>
              <a:t>loop</a:t>
            </a:r>
            <a:r>
              <a:rPr lang="fr-CA" dirty="0" smtClean="0"/>
              <a:t> BW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4" y="1098672"/>
            <a:ext cx="6206266" cy="3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Why</a:t>
            </a:r>
            <a:r>
              <a:rPr lang="fr-CA" dirty="0" smtClean="0"/>
              <a:t> go digital?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657600" cy="4351338"/>
          </a:xfrm>
        </p:spPr>
        <p:txBody>
          <a:bodyPr/>
          <a:lstStyle/>
          <a:p>
            <a:r>
              <a:rPr lang="fr-CA" dirty="0" err="1" smtClean="0"/>
              <a:t>Advantages</a:t>
            </a:r>
            <a:endParaRPr lang="fr-CA" dirty="0" smtClean="0"/>
          </a:p>
          <a:p>
            <a:pPr lvl="1"/>
            <a:r>
              <a:rPr lang="fr-CA" dirty="0" err="1" smtClean="0"/>
              <a:t>Flexibility</a:t>
            </a:r>
            <a:endParaRPr lang="fr-CA" dirty="0" smtClean="0"/>
          </a:p>
          <a:p>
            <a:pPr lvl="1"/>
            <a:r>
              <a:rPr lang="fr-CA" dirty="0" smtClean="0"/>
              <a:t>High </a:t>
            </a:r>
            <a:r>
              <a:rPr lang="fr-CA" dirty="0" err="1" smtClean="0"/>
              <a:t>integration</a:t>
            </a:r>
            <a:r>
              <a:rPr lang="fr-CA" dirty="0" smtClean="0"/>
              <a:t> possible</a:t>
            </a:r>
          </a:p>
          <a:p>
            <a:pPr lvl="1"/>
            <a:r>
              <a:rPr lang="fr-CA" dirty="0" smtClean="0"/>
              <a:t>Phase extraction in </a:t>
            </a:r>
            <a:r>
              <a:rPr lang="fr-CA" dirty="0" err="1" smtClean="0"/>
              <a:t>difficult</a:t>
            </a:r>
            <a:r>
              <a:rPr lang="fr-CA" dirty="0" smtClean="0"/>
              <a:t> conditions</a:t>
            </a:r>
          </a:p>
          <a:p>
            <a:pPr lvl="1"/>
            <a:r>
              <a:rPr lang="fr-CA" dirty="0" err="1"/>
              <a:t>Replication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easier</a:t>
            </a:r>
            <a:endParaRPr lang="fr-CA" dirty="0"/>
          </a:p>
          <a:p>
            <a:pPr lvl="1"/>
            <a:endParaRPr lang="fr-CA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19675" y="1825625"/>
            <a:ext cx="34956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err="1" smtClean="0"/>
              <a:t>Disadvantages</a:t>
            </a:r>
            <a:endParaRPr lang="fr-CA" dirty="0" smtClean="0"/>
          </a:p>
          <a:p>
            <a:pPr lvl="1"/>
            <a:r>
              <a:rPr lang="fr-CA" dirty="0" err="1" smtClean="0"/>
              <a:t>Latency</a:t>
            </a:r>
            <a:r>
              <a:rPr lang="fr-CA" dirty="0" smtClean="0"/>
              <a:t> </a:t>
            </a:r>
            <a:r>
              <a:rPr lang="fr-CA" dirty="0" err="1" smtClean="0"/>
              <a:t>can</a:t>
            </a:r>
            <a:r>
              <a:rPr lang="fr-CA" dirty="0" smtClean="0"/>
              <a:t> </a:t>
            </a:r>
            <a:r>
              <a:rPr lang="fr-CA" dirty="0" err="1" smtClean="0"/>
              <a:t>limit</a:t>
            </a:r>
            <a:r>
              <a:rPr lang="fr-CA" dirty="0" smtClean="0"/>
              <a:t> BW</a:t>
            </a:r>
          </a:p>
          <a:p>
            <a:pPr lvl="1"/>
            <a:r>
              <a:rPr lang="fr-CA" dirty="0" err="1" smtClean="0"/>
              <a:t>Complexity</a:t>
            </a:r>
            <a:endParaRPr lang="fr-CA" dirty="0" smtClean="0"/>
          </a:p>
          <a:p>
            <a:pPr lvl="2"/>
            <a:r>
              <a:rPr lang="fr-CA" dirty="0" err="1" smtClean="0"/>
              <a:t>Mostly</a:t>
            </a:r>
            <a:r>
              <a:rPr lang="fr-CA" dirty="0" smtClean="0"/>
              <a:t> at design/conception, not </a:t>
            </a:r>
            <a:r>
              <a:rPr lang="fr-CA" dirty="0" err="1" smtClean="0"/>
              <a:t>replication</a:t>
            </a:r>
            <a:r>
              <a:rPr lang="fr-CA" dirty="0" smtClean="0"/>
              <a:t>!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791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75" y="1205769"/>
            <a:ext cx="5026661" cy="5534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0642"/>
          </a:xfrm>
        </p:spPr>
        <p:txBody>
          <a:bodyPr/>
          <a:lstStyle/>
          <a:p>
            <a:r>
              <a:rPr lang="fr-CA" dirty="0" smtClean="0"/>
              <a:t>User Interface: Main </a:t>
            </a:r>
            <a:r>
              <a:rPr lang="fr-CA" dirty="0" err="1" smtClean="0"/>
              <a:t>window</a:t>
            </a:r>
            <a:endParaRPr lang="fr-CA" dirty="0"/>
          </a:p>
        </p:txBody>
      </p:sp>
      <p:sp>
        <p:nvSpPr>
          <p:cNvPr id="5" name="TextBox 4"/>
          <p:cNvSpPr txBox="1"/>
          <p:nvPr/>
        </p:nvSpPr>
        <p:spPr>
          <a:xfrm>
            <a:off x="7162800" y="2336800"/>
            <a:ext cx="1689100" cy="12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RF Spectrum</a:t>
            </a:r>
          </a:p>
          <a:p>
            <a:r>
              <a:rPr lang="fr-CA" dirty="0" smtClean="0"/>
              <a:t>Time </a:t>
            </a:r>
            <a:r>
              <a:rPr lang="fr-CA" dirty="0" err="1" smtClean="0"/>
              <a:t>domain</a:t>
            </a:r>
            <a:r>
              <a:rPr lang="fr-CA" dirty="0" smtClean="0"/>
              <a:t> display</a:t>
            </a:r>
          </a:p>
          <a:p>
            <a:r>
              <a:rPr lang="fr-CA" dirty="0" smtClean="0"/>
              <a:t>IQ </a:t>
            </a:r>
            <a:r>
              <a:rPr lang="fr-CA" dirty="0" err="1" smtClean="0"/>
              <a:t>diagram</a:t>
            </a:r>
            <a:endParaRPr lang="fr-CA" dirty="0"/>
          </a:p>
        </p:txBody>
      </p:sp>
      <p:sp>
        <p:nvSpPr>
          <p:cNvPr id="6" name="TextBox 5"/>
          <p:cNvSpPr txBox="1"/>
          <p:nvPr/>
        </p:nvSpPr>
        <p:spPr>
          <a:xfrm>
            <a:off x="7162800" y="3803134"/>
            <a:ext cx="159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Phase noise Spectrum</a:t>
            </a:r>
            <a:endParaRPr lang="fr-CA" dirty="0"/>
          </a:p>
        </p:txBody>
      </p:sp>
      <p:sp>
        <p:nvSpPr>
          <p:cNvPr id="7" name="TextBox 6"/>
          <p:cNvSpPr txBox="1"/>
          <p:nvPr/>
        </p:nvSpPr>
        <p:spPr>
          <a:xfrm>
            <a:off x="7051675" y="5570713"/>
            <a:ext cx="180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Loop </a:t>
            </a:r>
            <a:r>
              <a:rPr lang="fr-CA" dirty="0" err="1" smtClean="0"/>
              <a:t>filter</a:t>
            </a:r>
            <a:r>
              <a:rPr lang="fr-CA" dirty="0" smtClean="0"/>
              <a:t> </a:t>
            </a:r>
            <a:r>
              <a:rPr lang="fr-CA" dirty="0" err="1" smtClean="0"/>
              <a:t>transfer</a:t>
            </a:r>
            <a:r>
              <a:rPr lang="fr-CA" dirty="0" smtClean="0"/>
              <a:t> </a:t>
            </a:r>
            <a:r>
              <a:rPr lang="fr-CA" dirty="0" err="1" smtClean="0"/>
              <a:t>function</a:t>
            </a:r>
            <a:endParaRPr lang="fr-CA" dirty="0"/>
          </a:p>
        </p:txBody>
      </p:sp>
      <p:sp>
        <p:nvSpPr>
          <p:cNvPr id="8" name="Right Brace 7"/>
          <p:cNvSpPr/>
          <p:nvPr/>
        </p:nvSpPr>
        <p:spPr>
          <a:xfrm>
            <a:off x="6686549" y="2272934"/>
            <a:ext cx="203200" cy="110526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ight Brace 8"/>
          <p:cNvSpPr/>
          <p:nvPr/>
        </p:nvSpPr>
        <p:spPr>
          <a:xfrm>
            <a:off x="6699250" y="3435166"/>
            <a:ext cx="203200" cy="127018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ight Brace 9"/>
          <p:cNvSpPr/>
          <p:nvPr/>
        </p:nvSpPr>
        <p:spPr>
          <a:xfrm>
            <a:off x="6699250" y="4824230"/>
            <a:ext cx="203200" cy="189004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TextBox 10"/>
          <p:cNvSpPr txBox="1"/>
          <p:nvPr/>
        </p:nvSpPr>
        <p:spPr>
          <a:xfrm>
            <a:off x="139701" y="1443967"/>
            <a:ext cx="977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Access to VNA</a:t>
            </a:r>
            <a:endParaRPr lang="fr-CA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2272934"/>
            <a:ext cx="165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 smtClean="0"/>
              <a:t>Raw</a:t>
            </a:r>
            <a:r>
              <a:rPr lang="fr-CA" dirty="0" smtClean="0"/>
              <a:t> ADC data </a:t>
            </a:r>
            <a:r>
              <a:rPr lang="fr-CA" dirty="0" err="1" smtClean="0"/>
              <a:t>recording</a:t>
            </a:r>
            <a:endParaRPr lang="fr-CA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12876" y="2149109"/>
            <a:ext cx="374650" cy="24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</p:cNvCxnSpPr>
          <p:nvPr/>
        </p:nvCxnSpPr>
        <p:spPr>
          <a:xfrm>
            <a:off x="1117599" y="1767133"/>
            <a:ext cx="602456" cy="20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02450" y="1301785"/>
            <a:ext cx="21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mtClean="0"/>
              <a:t>Dither</a:t>
            </a:r>
            <a:r>
              <a:rPr lang="fr-CA" dirty="0" smtClean="0"/>
              <a:t> lock-in </a:t>
            </a:r>
            <a:r>
              <a:rPr lang="fr-CA" dirty="0" err="1" smtClean="0"/>
              <a:t>results</a:t>
            </a:r>
            <a:endParaRPr lang="fr-CA" dirty="0"/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5288280" y="1486451"/>
            <a:ext cx="1614170" cy="38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2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User interface: </a:t>
            </a:r>
            <a:r>
              <a:rPr lang="fr-CA" dirty="0" err="1" smtClean="0"/>
              <a:t>Frequency</a:t>
            </a:r>
            <a:r>
              <a:rPr lang="fr-CA" dirty="0" smtClean="0"/>
              <a:t> </a:t>
            </a:r>
            <a:r>
              <a:rPr lang="fr-CA" dirty="0" err="1" smtClean="0"/>
              <a:t>counters</a:t>
            </a:r>
            <a:r>
              <a:rPr lang="fr-CA" dirty="0" smtClean="0"/>
              <a:t> &amp; output monitoring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4" y="1585054"/>
            <a:ext cx="4762502" cy="52729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272" y="2660467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PLL Channel 1</a:t>
            </a:r>
            <a:endParaRPr lang="fr-CA" dirty="0"/>
          </a:p>
        </p:txBody>
      </p:sp>
      <p:sp>
        <p:nvSpPr>
          <p:cNvPr id="6" name="TextBox 5"/>
          <p:cNvSpPr txBox="1"/>
          <p:nvPr/>
        </p:nvSpPr>
        <p:spPr>
          <a:xfrm>
            <a:off x="7150246" y="2451829"/>
            <a:ext cx="194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 smtClean="0"/>
              <a:t>Frequency</a:t>
            </a:r>
            <a:r>
              <a:rPr lang="fr-CA" dirty="0" smtClean="0"/>
              <a:t> </a:t>
            </a:r>
            <a:r>
              <a:rPr lang="fr-CA" dirty="0" err="1" smtClean="0"/>
              <a:t>counter</a:t>
            </a:r>
            <a:endParaRPr lang="fr-CA" dirty="0"/>
          </a:p>
        </p:txBody>
      </p:sp>
      <p:sp>
        <p:nvSpPr>
          <p:cNvPr id="7" name="Right Brace 6"/>
          <p:cNvSpPr/>
          <p:nvPr/>
        </p:nvSpPr>
        <p:spPr>
          <a:xfrm flipH="1">
            <a:off x="1710780" y="2189114"/>
            <a:ext cx="203200" cy="183424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ight Brace 7"/>
          <p:cNvSpPr/>
          <p:nvPr/>
        </p:nvSpPr>
        <p:spPr>
          <a:xfrm flipH="1">
            <a:off x="1650782" y="4532963"/>
            <a:ext cx="203200" cy="183424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TextBox 8"/>
          <p:cNvSpPr txBox="1"/>
          <p:nvPr/>
        </p:nvSpPr>
        <p:spPr>
          <a:xfrm>
            <a:off x="161272" y="489608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PLL Channel 2</a:t>
            </a:r>
            <a:endParaRPr lang="fr-CA" dirty="0"/>
          </a:p>
        </p:txBody>
      </p:sp>
      <p:sp>
        <p:nvSpPr>
          <p:cNvPr id="10" name="TextBox 9"/>
          <p:cNvSpPr txBox="1"/>
          <p:nvPr/>
        </p:nvSpPr>
        <p:spPr>
          <a:xfrm>
            <a:off x="7101841" y="3381389"/>
            <a:ext cx="19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Output monitoring</a:t>
            </a:r>
            <a:endParaRPr lang="fr-CA" dirty="0"/>
          </a:p>
        </p:txBody>
      </p:sp>
      <p:sp>
        <p:nvSpPr>
          <p:cNvPr id="11" name="Right Brace 10"/>
          <p:cNvSpPr/>
          <p:nvPr/>
        </p:nvSpPr>
        <p:spPr>
          <a:xfrm>
            <a:off x="6840865" y="2347247"/>
            <a:ext cx="203200" cy="6264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ight Brace 11"/>
          <p:cNvSpPr/>
          <p:nvPr/>
        </p:nvSpPr>
        <p:spPr>
          <a:xfrm>
            <a:off x="6898641" y="3396921"/>
            <a:ext cx="203200" cy="62643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675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00245" y="4312874"/>
            <a:ext cx="4056314" cy="20177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3" name="Rectangle 102"/>
          <p:cNvSpPr/>
          <p:nvPr/>
        </p:nvSpPr>
        <p:spPr>
          <a:xfrm>
            <a:off x="1536785" y="4641485"/>
            <a:ext cx="3593475" cy="1428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679" y="136527"/>
            <a:ext cx="7886700" cy="727074"/>
          </a:xfrm>
        </p:spPr>
        <p:txBody>
          <a:bodyPr/>
          <a:lstStyle/>
          <a:p>
            <a:r>
              <a:rPr lang="fr-CA" dirty="0" err="1" smtClean="0"/>
              <a:t>Processing</a:t>
            </a:r>
            <a:r>
              <a:rPr lang="fr-CA" dirty="0" smtClean="0"/>
              <a:t> </a:t>
            </a:r>
            <a:r>
              <a:rPr lang="fr-CA" dirty="0" err="1" smtClean="0"/>
              <a:t>Latency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5300" y="964207"/>
            <a:ext cx="3736980" cy="1648818"/>
          </a:xfrm>
        </p:spPr>
        <p:txBody>
          <a:bodyPr>
            <a:normAutofit/>
          </a:bodyPr>
          <a:lstStyle/>
          <a:p>
            <a:r>
              <a:rPr lang="fr-CA" dirty="0" smtClean="0"/>
              <a:t>407 ns total </a:t>
            </a:r>
            <a:r>
              <a:rPr lang="fr-CA" dirty="0" err="1" smtClean="0"/>
              <a:t>latency</a:t>
            </a:r>
            <a:endParaRPr lang="fr-CA" dirty="0" smtClean="0"/>
          </a:p>
          <a:p>
            <a:r>
              <a:rPr lang="fr-CA" dirty="0" smtClean="0"/>
              <a:t>Max </a:t>
            </a:r>
            <a:r>
              <a:rPr lang="fr-CA" dirty="0" err="1" smtClean="0"/>
              <a:t>closed-loop</a:t>
            </a:r>
            <a:r>
              <a:rPr lang="fr-CA" dirty="0" smtClean="0"/>
              <a:t> BW:</a:t>
            </a:r>
          </a:p>
          <a:p>
            <a:pPr lvl="1"/>
            <a:r>
              <a:rPr lang="fr-CA" b="1" dirty="0" smtClean="0"/>
              <a:t>1/(8T) ~ 300 kHz</a:t>
            </a:r>
            <a:endParaRPr lang="fr-CA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86015" y="4698759"/>
            <a:ext cx="8707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Demod</a:t>
            </a:r>
            <a:endParaRPr lang="fr-CA" dirty="0"/>
          </a:p>
        </p:txBody>
      </p:sp>
      <p:sp>
        <p:nvSpPr>
          <p:cNvPr id="7" name="TextBox 6"/>
          <p:cNvSpPr txBox="1"/>
          <p:nvPr/>
        </p:nvSpPr>
        <p:spPr>
          <a:xfrm>
            <a:off x="3223287" y="4698759"/>
            <a:ext cx="11471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Loop </a:t>
            </a:r>
            <a:r>
              <a:rPr lang="fr-CA" dirty="0" err="1" smtClean="0"/>
              <a:t>filter</a:t>
            </a:r>
            <a:endParaRPr lang="fr-CA" dirty="0"/>
          </a:p>
        </p:txBody>
      </p:sp>
      <p:sp>
        <p:nvSpPr>
          <p:cNvPr id="8" name="TextBox 7"/>
          <p:cNvSpPr txBox="1"/>
          <p:nvPr/>
        </p:nvSpPr>
        <p:spPr>
          <a:xfrm>
            <a:off x="3223287" y="5601324"/>
            <a:ext cx="1386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Freq</a:t>
            </a:r>
            <a:r>
              <a:rPr lang="fr-CA" dirty="0" smtClean="0"/>
              <a:t> </a:t>
            </a:r>
            <a:r>
              <a:rPr lang="fr-CA" dirty="0" err="1" smtClean="0"/>
              <a:t>counter</a:t>
            </a:r>
            <a:endParaRPr lang="fr-CA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14802" y="4884157"/>
            <a:ext cx="2153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0" idx="3"/>
          </p:cNvCxnSpPr>
          <p:nvPr/>
        </p:nvCxnSpPr>
        <p:spPr>
          <a:xfrm>
            <a:off x="6281140" y="4881190"/>
            <a:ext cx="224261" cy="5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30182" y="4701726"/>
            <a:ext cx="693126" cy="369332"/>
            <a:chOff x="341276" y="5127554"/>
            <a:chExt cx="693126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85386" y="5127554"/>
              <a:ext cx="5490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fr-CA" dirty="0" smtClean="0"/>
                <a:t>ADC</a:t>
              </a:r>
              <a:endParaRPr lang="fr-CA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41276" y="5152170"/>
              <a:ext cx="693126" cy="320101"/>
              <a:chOff x="1016794" y="4205288"/>
              <a:chExt cx="440531" cy="21907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1157288" y="4205288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157287" y="4424363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1457324" y="4205290"/>
                <a:ext cx="0" cy="219073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1016794" y="4205768"/>
                <a:ext cx="140493" cy="1090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8" name="Straight Connector 27"/>
              <p:cNvCxnSpPr/>
              <p:nvPr/>
            </p:nvCxnSpPr>
            <p:spPr>
              <a:xfrm flipH="1" flipV="1">
                <a:off x="1016794" y="4313296"/>
                <a:ext cx="140492" cy="11106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</p:grpSp>
      </p:grpSp>
      <p:grpSp>
        <p:nvGrpSpPr>
          <p:cNvPr id="29" name="Group 28"/>
          <p:cNvGrpSpPr/>
          <p:nvPr/>
        </p:nvGrpSpPr>
        <p:grpSpPr>
          <a:xfrm>
            <a:off x="5588014" y="4696524"/>
            <a:ext cx="693126" cy="369332"/>
            <a:chOff x="1733068" y="5648183"/>
            <a:chExt cx="693126" cy="369332"/>
          </a:xfrm>
        </p:grpSpPr>
        <p:sp>
          <p:nvSpPr>
            <p:cNvPr id="30" name="TextBox 29"/>
            <p:cNvSpPr txBox="1"/>
            <p:nvPr/>
          </p:nvSpPr>
          <p:spPr>
            <a:xfrm>
              <a:off x="1733068" y="5648183"/>
              <a:ext cx="69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4000" rIns="90000" rtlCol="0">
              <a:spAutoFit/>
            </a:bodyPr>
            <a:lstStyle/>
            <a:p>
              <a:r>
                <a:rPr lang="fr-CA" dirty="0" smtClean="0"/>
                <a:t>DAC</a:t>
              </a:r>
              <a:endParaRPr lang="fr-CA" dirty="0"/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1733068" y="5672797"/>
              <a:ext cx="693126" cy="320101"/>
              <a:chOff x="1016794" y="4205288"/>
              <a:chExt cx="440531" cy="219075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1157288" y="4205288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57287" y="4424363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1457324" y="4205290"/>
                <a:ext cx="0" cy="219073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1016794" y="4205768"/>
                <a:ext cx="140493" cy="1090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36" name="Straight Connector 35"/>
              <p:cNvCxnSpPr/>
              <p:nvPr/>
            </p:nvCxnSpPr>
            <p:spPr>
              <a:xfrm flipH="1" flipV="1">
                <a:off x="1016794" y="4313296"/>
                <a:ext cx="140492" cy="11106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</p:grpSp>
      </p:grpSp>
      <p:sp>
        <p:nvSpPr>
          <p:cNvPr id="46" name="TextBox 45"/>
          <p:cNvSpPr txBox="1"/>
          <p:nvPr/>
        </p:nvSpPr>
        <p:spPr>
          <a:xfrm>
            <a:off x="3223287" y="5161367"/>
            <a:ext cx="780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Lockin</a:t>
            </a:r>
            <a:endParaRPr lang="fr-CA" dirty="0"/>
          </a:p>
        </p:txBody>
      </p:sp>
      <p:grpSp>
        <p:nvGrpSpPr>
          <p:cNvPr id="49" name="Group 48"/>
          <p:cNvGrpSpPr/>
          <p:nvPr/>
        </p:nvGrpSpPr>
        <p:grpSpPr>
          <a:xfrm>
            <a:off x="4818450" y="4788025"/>
            <a:ext cx="196850" cy="196850"/>
            <a:chOff x="1447800" y="4648200"/>
            <a:chExt cx="1143000" cy="1143000"/>
          </a:xfrm>
        </p:grpSpPr>
        <p:sp>
          <p:nvSpPr>
            <p:cNvPr id="50" name="Oval 49"/>
            <p:cNvSpPr/>
            <p:nvPr/>
          </p:nvSpPr>
          <p:spPr>
            <a:xfrm>
              <a:off x="1447800" y="4648200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752600" y="4953000"/>
              <a:ext cx="533400" cy="533400"/>
              <a:chOff x="3093720" y="5029200"/>
              <a:chExt cx="381000" cy="381000"/>
            </a:xfrm>
            <a:noFill/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3284220" y="50292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3284220" y="50292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4" name="TextBox 113"/>
          <p:cNvSpPr txBox="1"/>
          <p:nvPr/>
        </p:nvSpPr>
        <p:spPr>
          <a:xfrm>
            <a:off x="1310486" y="4301991"/>
            <a:ext cx="14895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PLL Channel 1</a:t>
            </a:r>
            <a:endParaRPr lang="fr-CA" dirty="0"/>
          </a:p>
        </p:txBody>
      </p:sp>
      <p:cxnSp>
        <p:nvCxnSpPr>
          <p:cNvPr id="11" name="Straight Arrow Connector 10"/>
          <p:cNvCxnSpPr>
            <a:stCxn id="22" idx="3"/>
            <a:endCxn id="5" idx="1"/>
          </p:cNvCxnSpPr>
          <p:nvPr/>
        </p:nvCxnSpPr>
        <p:spPr>
          <a:xfrm flipV="1">
            <a:off x="1223305" y="4883425"/>
            <a:ext cx="562710" cy="29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2656766" y="4883425"/>
            <a:ext cx="56652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</p:cNvCxnSpPr>
          <p:nvPr/>
        </p:nvCxnSpPr>
        <p:spPr>
          <a:xfrm flipV="1">
            <a:off x="4370461" y="4881191"/>
            <a:ext cx="433291" cy="2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024800" y="4878955"/>
            <a:ext cx="577539" cy="74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0" idx="3"/>
          </p:cNvCxnSpPr>
          <p:nvPr/>
        </p:nvCxnSpPr>
        <p:spPr>
          <a:xfrm flipV="1">
            <a:off x="4339089" y="4956047"/>
            <a:ext cx="508189" cy="3866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6" idx="3"/>
          </p:cNvCxnSpPr>
          <p:nvPr/>
        </p:nvCxnSpPr>
        <p:spPr>
          <a:xfrm flipV="1">
            <a:off x="4004270" y="5342707"/>
            <a:ext cx="334819" cy="332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4719310" y="4981849"/>
            <a:ext cx="168380" cy="8041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" idx="3"/>
          </p:cNvCxnSpPr>
          <p:nvPr/>
        </p:nvCxnSpPr>
        <p:spPr>
          <a:xfrm>
            <a:off x="4610270" y="5785990"/>
            <a:ext cx="108019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940665" y="5338389"/>
            <a:ext cx="282622" cy="4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940026" y="5781672"/>
            <a:ext cx="282622" cy="4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2939387" y="4886392"/>
            <a:ext cx="0" cy="89959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928534" y="3943319"/>
            <a:ext cx="6880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FPGA</a:t>
            </a:r>
            <a:endParaRPr lang="fr-CA" dirty="0"/>
          </a:p>
        </p:txBody>
      </p:sp>
      <p:sp>
        <p:nvSpPr>
          <p:cNvPr id="6" name="TextBox 5"/>
          <p:cNvSpPr txBox="1"/>
          <p:nvPr/>
        </p:nvSpPr>
        <p:spPr>
          <a:xfrm>
            <a:off x="431490" y="340976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50 ns</a:t>
            </a:r>
            <a:endParaRPr lang="en-CA" dirty="0"/>
          </a:p>
        </p:txBody>
      </p:sp>
      <p:sp>
        <p:nvSpPr>
          <p:cNvPr id="79" name="TextBox 78"/>
          <p:cNvSpPr txBox="1"/>
          <p:nvPr/>
        </p:nvSpPr>
        <p:spPr>
          <a:xfrm>
            <a:off x="1775772" y="34097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207 ns</a:t>
            </a:r>
            <a:endParaRPr lang="en-CA" dirty="0"/>
          </a:p>
        </p:txBody>
      </p:sp>
      <p:sp>
        <p:nvSpPr>
          <p:cNvPr id="80" name="TextBox 79"/>
          <p:cNvSpPr txBox="1"/>
          <p:nvPr/>
        </p:nvSpPr>
        <p:spPr>
          <a:xfrm>
            <a:off x="2863924" y="252730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407 ns</a:t>
            </a:r>
            <a:endParaRPr lang="en-CA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2492" y="2896632"/>
            <a:ext cx="5970778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311966" y="3779100"/>
            <a:ext cx="91133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1264543" y="3779100"/>
            <a:ext cx="1599381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2940665" y="3768876"/>
            <a:ext cx="3452605" cy="1022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116656" y="34097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150 ns</a:t>
            </a:r>
            <a:endParaRPr lang="en-CA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48705" y="3409768"/>
            <a:ext cx="0" cy="71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880729" y="3419991"/>
            <a:ext cx="0" cy="71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1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Feature</a:t>
            </a:r>
            <a:r>
              <a:rPr lang="fr-CA" dirty="0"/>
              <a:t>: </a:t>
            </a:r>
            <a:r>
              <a:rPr lang="fr-CA" dirty="0" err="1"/>
              <a:t>Vector</a:t>
            </a:r>
            <a:r>
              <a:rPr lang="fr-CA" dirty="0"/>
              <a:t> Network Analyzer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43050"/>
            <a:ext cx="7886700" cy="1361059"/>
          </a:xfrm>
        </p:spPr>
        <p:txBody>
          <a:bodyPr>
            <a:normAutofit fontScale="85000" lnSpcReduction="10000"/>
          </a:bodyPr>
          <a:lstStyle/>
          <a:p>
            <a:r>
              <a:rPr lang="fr-CA" dirty="0" smtClean="0"/>
              <a:t>VNA </a:t>
            </a:r>
            <a:r>
              <a:rPr lang="fr-CA" dirty="0" err="1" smtClean="0"/>
              <a:t>measures</a:t>
            </a:r>
            <a:r>
              <a:rPr lang="fr-CA" dirty="0" smtClean="0"/>
              <a:t> </a:t>
            </a:r>
            <a:r>
              <a:rPr lang="fr-CA" dirty="0" err="1" smtClean="0"/>
              <a:t>exactly</a:t>
            </a:r>
            <a:r>
              <a:rPr lang="fr-CA" dirty="0" smtClean="0"/>
              <a:t> the </a:t>
            </a:r>
            <a:r>
              <a:rPr lang="fr-CA" dirty="0" err="1" smtClean="0"/>
              <a:t>transfer</a:t>
            </a:r>
            <a:r>
              <a:rPr lang="fr-CA" dirty="0" smtClean="0"/>
              <a:t> </a:t>
            </a:r>
            <a:r>
              <a:rPr lang="fr-CA" dirty="0" err="1" smtClean="0"/>
              <a:t>function</a:t>
            </a:r>
            <a:r>
              <a:rPr lang="fr-CA" dirty="0" smtClean="0"/>
              <a:t> </a:t>
            </a:r>
            <a:r>
              <a:rPr lang="fr-CA" dirty="0" err="1" smtClean="0"/>
              <a:t>that</a:t>
            </a:r>
            <a:r>
              <a:rPr lang="fr-CA" dirty="0" smtClean="0"/>
              <a:t> </a:t>
            </a:r>
            <a:r>
              <a:rPr lang="fr-CA" dirty="0" err="1" smtClean="0"/>
              <a:t>matters</a:t>
            </a:r>
            <a:endParaRPr lang="fr-CA" dirty="0" smtClean="0"/>
          </a:p>
          <a:p>
            <a:pPr lvl="1"/>
            <a:r>
              <a:rPr lang="fr-CA" dirty="0" smtClean="0"/>
              <a:t>Exact </a:t>
            </a:r>
            <a:r>
              <a:rPr lang="fr-CA" dirty="0" err="1" smtClean="0"/>
              <a:t>same</a:t>
            </a:r>
            <a:r>
              <a:rPr lang="fr-CA" dirty="0" smtClean="0"/>
              <a:t> TF as </a:t>
            </a:r>
            <a:r>
              <a:rPr lang="fr-CA" dirty="0" err="1" smtClean="0"/>
              <a:t>seen</a:t>
            </a:r>
            <a:r>
              <a:rPr lang="fr-CA" dirty="0" smtClean="0"/>
              <a:t> by </a:t>
            </a:r>
            <a:r>
              <a:rPr lang="fr-CA" dirty="0" err="1" smtClean="0"/>
              <a:t>loop</a:t>
            </a:r>
            <a:r>
              <a:rPr lang="fr-CA" dirty="0" smtClean="0"/>
              <a:t> </a:t>
            </a:r>
            <a:r>
              <a:rPr lang="fr-CA" dirty="0" err="1" smtClean="0"/>
              <a:t>filter</a:t>
            </a:r>
            <a:endParaRPr lang="fr-CA" dirty="0" smtClean="0"/>
          </a:p>
          <a:p>
            <a:pPr lvl="1"/>
            <a:r>
              <a:rPr lang="fr-CA" dirty="0"/>
              <a:t>Works open-</a:t>
            </a:r>
            <a:r>
              <a:rPr lang="fr-CA" dirty="0" err="1"/>
              <a:t>loop</a:t>
            </a:r>
            <a:r>
              <a:rPr lang="fr-CA" dirty="0"/>
              <a:t> or </a:t>
            </a:r>
            <a:r>
              <a:rPr lang="fr-CA" dirty="0" err="1"/>
              <a:t>closed-loop</a:t>
            </a:r>
            <a:r>
              <a:rPr lang="fr-CA" dirty="0"/>
              <a:t>!</a:t>
            </a:r>
          </a:p>
          <a:p>
            <a:pPr lvl="1"/>
            <a:r>
              <a:rPr lang="fr-CA" dirty="0" err="1" smtClean="0"/>
              <a:t>Challenging</a:t>
            </a:r>
            <a:r>
              <a:rPr lang="fr-CA" dirty="0" smtClean="0"/>
              <a:t> to do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analog</a:t>
            </a:r>
            <a:r>
              <a:rPr lang="fr-CA" dirty="0" smtClean="0"/>
              <a:t> PLL</a:t>
            </a:r>
          </a:p>
        </p:txBody>
      </p:sp>
      <p:sp>
        <p:nvSpPr>
          <p:cNvPr id="4" name="Rectangle 3"/>
          <p:cNvSpPr/>
          <p:nvPr/>
        </p:nvSpPr>
        <p:spPr>
          <a:xfrm>
            <a:off x="2610518" y="4156815"/>
            <a:ext cx="4056314" cy="2500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2847058" y="4485426"/>
            <a:ext cx="3593475" cy="1428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TextBox 5"/>
          <p:cNvSpPr txBox="1"/>
          <p:nvPr/>
        </p:nvSpPr>
        <p:spPr>
          <a:xfrm>
            <a:off x="3096288" y="4542700"/>
            <a:ext cx="8707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Demod</a:t>
            </a:r>
            <a:endParaRPr lang="fr-CA" dirty="0"/>
          </a:p>
        </p:txBody>
      </p:sp>
      <p:sp>
        <p:nvSpPr>
          <p:cNvPr id="7" name="TextBox 6"/>
          <p:cNvSpPr txBox="1"/>
          <p:nvPr/>
        </p:nvSpPr>
        <p:spPr>
          <a:xfrm>
            <a:off x="4533560" y="4542700"/>
            <a:ext cx="11471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Loop </a:t>
            </a:r>
            <a:r>
              <a:rPr lang="fr-CA" dirty="0" err="1" smtClean="0"/>
              <a:t>filter</a:t>
            </a:r>
            <a:endParaRPr lang="fr-CA" dirty="0"/>
          </a:p>
        </p:txBody>
      </p:sp>
      <p:sp>
        <p:nvSpPr>
          <p:cNvPr id="8" name="TextBox 7"/>
          <p:cNvSpPr txBox="1"/>
          <p:nvPr/>
        </p:nvSpPr>
        <p:spPr>
          <a:xfrm>
            <a:off x="4533560" y="5445265"/>
            <a:ext cx="1386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Freq</a:t>
            </a:r>
            <a:r>
              <a:rPr lang="fr-CA" dirty="0" smtClean="0"/>
              <a:t> </a:t>
            </a:r>
            <a:r>
              <a:rPr lang="fr-CA" dirty="0" err="1" smtClean="0"/>
              <a:t>counter</a:t>
            </a:r>
            <a:endParaRPr lang="fr-CA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25075" y="4728098"/>
            <a:ext cx="2153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0" idx="3"/>
          </p:cNvCxnSpPr>
          <p:nvPr/>
        </p:nvCxnSpPr>
        <p:spPr>
          <a:xfrm>
            <a:off x="7591413" y="4725131"/>
            <a:ext cx="224261" cy="5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840455" y="4545667"/>
            <a:ext cx="693126" cy="369332"/>
            <a:chOff x="341276" y="5127554"/>
            <a:chExt cx="693126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485386" y="5127554"/>
              <a:ext cx="5490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fr-CA" dirty="0" smtClean="0"/>
                <a:t>ADC</a:t>
              </a:r>
              <a:endParaRPr lang="fr-CA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41276" y="5152170"/>
              <a:ext cx="693126" cy="320101"/>
              <a:chOff x="1016794" y="4205288"/>
              <a:chExt cx="440531" cy="21907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1157288" y="4205288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157287" y="4424363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1457324" y="4205290"/>
                <a:ext cx="0" cy="219073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016794" y="4205768"/>
                <a:ext cx="140493" cy="1090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1016794" y="4313296"/>
                <a:ext cx="140492" cy="11106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</p:grpSp>
      </p:grpSp>
      <p:grpSp>
        <p:nvGrpSpPr>
          <p:cNvPr id="19" name="Group 18"/>
          <p:cNvGrpSpPr/>
          <p:nvPr/>
        </p:nvGrpSpPr>
        <p:grpSpPr>
          <a:xfrm>
            <a:off x="6898287" y="4540465"/>
            <a:ext cx="693126" cy="369332"/>
            <a:chOff x="1733068" y="5648183"/>
            <a:chExt cx="693126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1733068" y="5648183"/>
              <a:ext cx="69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4000" rIns="90000" rtlCol="0">
              <a:spAutoFit/>
            </a:bodyPr>
            <a:lstStyle/>
            <a:p>
              <a:r>
                <a:rPr lang="fr-CA" dirty="0" smtClean="0"/>
                <a:t>DAC</a:t>
              </a:r>
              <a:endParaRPr lang="fr-CA" dirty="0"/>
            </a:p>
          </p:txBody>
        </p:sp>
        <p:grpSp>
          <p:nvGrpSpPr>
            <p:cNvPr id="21" name="Group 20"/>
            <p:cNvGrpSpPr/>
            <p:nvPr/>
          </p:nvGrpSpPr>
          <p:grpSpPr>
            <a:xfrm flipH="1">
              <a:off x="1733068" y="5672797"/>
              <a:ext cx="693126" cy="320101"/>
              <a:chOff x="1016794" y="4205288"/>
              <a:chExt cx="440531" cy="219075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157288" y="4205288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157287" y="4424363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1457324" y="4205290"/>
                <a:ext cx="0" cy="219073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1016794" y="4205768"/>
                <a:ext cx="140493" cy="1090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16794" y="4313296"/>
                <a:ext cx="140492" cy="11106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</p:grpSp>
      </p:grpSp>
      <p:sp>
        <p:nvSpPr>
          <p:cNvPr id="27" name="TextBox 26"/>
          <p:cNvSpPr txBox="1"/>
          <p:nvPr/>
        </p:nvSpPr>
        <p:spPr>
          <a:xfrm>
            <a:off x="4533560" y="6174782"/>
            <a:ext cx="5982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VNA</a:t>
            </a:r>
            <a:endParaRPr lang="fr-CA" dirty="0"/>
          </a:p>
        </p:txBody>
      </p:sp>
      <p:sp>
        <p:nvSpPr>
          <p:cNvPr id="28" name="TextBox 27"/>
          <p:cNvSpPr txBox="1"/>
          <p:nvPr/>
        </p:nvSpPr>
        <p:spPr>
          <a:xfrm>
            <a:off x="4533560" y="5005308"/>
            <a:ext cx="780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Lockin</a:t>
            </a:r>
            <a:endParaRPr lang="fr-CA" dirty="0"/>
          </a:p>
        </p:txBody>
      </p:sp>
      <p:grpSp>
        <p:nvGrpSpPr>
          <p:cNvPr id="29" name="Group 28"/>
          <p:cNvGrpSpPr/>
          <p:nvPr/>
        </p:nvGrpSpPr>
        <p:grpSpPr>
          <a:xfrm>
            <a:off x="6128723" y="4631966"/>
            <a:ext cx="196850" cy="196850"/>
            <a:chOff x="1447800" y="4648200"/>
            <a:chExt cx="1143000" cy="1143000"/>
          </a:xfrm>
        </p:grpSpPr>
        <p:sp>
          <p:nvSpPr>
            <p:cNvPr id="30" name="Oval 29"/>
            <p:cNvSpPr/>
            <p:nvPr/>
          </p:nvSpPr>
          <p:spPr>
            <a:xfrm>
              <a:off x="1447800" y="4648200"/>
              <a:ext cx="1143000" cy="1143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752600" y="4953000"/>
              <a:ext cx="533400" cy="533400"/>
              <a:chOff x="3093720" y="5029200"/>
              <a:chExt cx="381000" cy="381000"/>
            </a:xfrm>
            <a:noFill/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3284220" y="50292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3284220" y="50292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extBox 34"/>
          <p:cNvSpPr txBox="1"/>
          <p:nvPr/>
        </p:nvSpPr>
        <p:spPr>
          <a:xfrm>
            <a:off x="2620759" y="4145932"/>
            <a:ext cx="14895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PLL Channel 1</a:t>
            </a:r>
            <a:endParaRPr lang="fr-CA" dirty="0"/>
          </a:p>
        </p:txBody>
      </p:sp>
      <p:cxnSp>
        <p:nvCxnSpPr>
          <p:cNvPr id="56" name="Straight Arrow Connector 55"/>
          <p:cNvCxnSpPr>
            <a:stCxn id="12" idx="3"/>
            <a:endCxn id="6" idx="1"/>
          </p:cNvCxnSpPr>
          <p:nvPr/>
        </p:nvCxnSpPr>
        <p:spPr>
          <a:xfrm flipV="1">
            <a:off x="2533578" y="4727366"/>
            <a:ext cx="562710" cy="29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" idx="3"/>
            <a:endCxn id="7" idx="1"/>
          </p:cNvCxnSpPr>
          <p:nvPr/>
        </p:nvCxnSpPr>
        <p:spPr>
          <a:xfrm>
            <a:off x="3967039" y="4727366"/>
            <a:ext cx="56652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" idx="3"/>
          </p:cNvCxnSpPr>
          <p:nvPr/>
        </p:nvCxnSpPr>
        <p:spPr>
          <a:xfrm flipV="1">
            <a:off x="5680734" y="4725132"/>
            <a:ext cx="433291" cy="2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335073" y="4722896"/>
            <a:ext cx="577539" cy="74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30" idx="3"/>
          </p:cNvCxnSpPr>
          <p:nvPr/>
        </p:nvCxnSpPr>
        <p:spPr>
          <a:xfrm flipV="1">
            <a:off x="5649362" y="4799988"/>
            <a:ext cx="508189" cy="3866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8" idx="3"/>
          </p:cNvCxnSpPr>
          <p:nvPr/>
        </p:nvCxnSpPr>
        <p:spPr>
          <a:xfrm flipV="1">
            <a:off x="5314543" y="5186648"/>
            <a:ext cx="334819" cy="332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6029583" y="4825790"/>
            <a:ext cx="168380" cy="8041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8" idx="3"/>
          </p:cNvCxnSpPr>
          <p:nvPr/>
        </p:nvCxnSpPr>
        <p:spPr>
          <a:xfrm>
            <a:off x="5920543" y="5629931"/>
            <a:ext cx="108019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250938" y="5182330"/>
            <a:ext cx="282622" cy="4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250299" y="5625613"/>
            <a:ext cx="282622" cy="4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250299" y="6311281"/>
            <a:ext cx="282622" cy="4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128723" y="4828816"/>
            <a:ext cx="132576" cy="14743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133730" y="6303163"/>
            <a:ext cx="994993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249660" y="4730333"/>
            <a:ext cx="0" cy="15809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238807" y="3787260"/>
            <a:ext cx="6880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FPGA</a:t>
            </a:r>
            <a:endParaRPr lang="fr-CA" dirty="0"/>
          </a:p>
        </p:txBody>
      </p:sp>
      <p:sp>
        <p:nvSpPr>
          <p:cNvPr id="77" name="TextBox 76"/>
          <p:cNvSpPr txBox="1"/>
          <p:nvPr/>
        </p:nvSpPr>
        <p:spPr>
          <a:xfrm>
            <a:off x="516447" y="4534898"/>
            <a:ext cx="327334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16064" y="4538229"/>
            <a:ext cx="506870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LPF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Arrow Connector 78"/>
          <p:cNvCxnSpPr>
            <a:stCxn id="77" idx="3"/>
            <a:endCxn id="78" idx="1"/>
          </p:cNvCxnSpPr>
          <p:nvPr/>
        </p:nvCxnSpPr>
        <p:spPr>
          <a:xfrm>
            <a:off x="843781" y="4719564"/>
            <a:ext cx="272283" cy="3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40918" y="3417928"/>
            <a:ext cx="678391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Laser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369499" y="3277361"/>
            <a:ext cx="678391" cy="646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prstClr val="black"/>
                </a:solidFill>
                <a:latin typeface="Calibri"/>
              </a:rPr>
              <a:t>drive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061503" y="3587560"/>
            <a:ext cx="5754171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815674" y="3587560"/>
            <a:ext cx="0" cy="11386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77" idx="0"/>
          </p:cNvCxnSpPr>
          <p:nvPr/>
        </p:nvCxnSpPr>
        <p:spPr>
          <a:xfrm>
            <a:off x="680113" y="3787260"/>
            <a:ext cx="1" cy="747638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2" idx="3"/>
            <a:endCxn id="83" idx="1"/>
          </p:cNvCxnSpPr>
          <p:nvPr/>
        </p:nvCxnSpPr>
        <p:spPr>
          <a:xfrm flipV="1">
            <a:off x="1019309" y="3600527"/>
            <a:ext cx="350190" cy="2067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10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VNA </a:t>
            </a:r>
            <a:r>
              <a:rPr lang="fr-CA" dirty="0" err="1" smtClean="0"/>
              <a:t>Example</a:t>
            </a:r>
            <a:r>
              <a:rPr lang="fr-CA" dirty="0" smtClean="0"/>
              <a:t> </a:t>
            </a:r>
            <a:r>
              <a:rPr lang="fr-CA" dirty="0" err="1" smtClean="0"/>
              <a:t>results</a:t>
            </a:r>
            <a:r>
              <a:rPr lang="fr-CA" dirty="0" smtClean="0"/>
              <a:t> 1/2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CEO lock </a:t>
            </a:r>
            <a:r>
              <a:rPr lang="fr-CA" dirty="0" err="1" smtClean="0"/>
              <a:t>transfer</a:t>
            </a:r>
            <a:r>
              <a:rPr lang="fr-CA" dirty="0" smtClean="0"/>
              <a:t> </a:t>
            </a:r>
            <a:r>
              <a:rPr lang="fr-CA" dirty="0" err="1" smtClean="0"/>
              <a:t>function</a:t>
            </a:r>
            <a:r>
              <a:rPr lang="fr-CA" dirty="0" smtClean="0"/>
              <a:t>:</a:t>
            </a:r>
          </a:p>
          <a:p>
            <a:pPr lvl="1"/>
            <a:r>
              <a:rPr lang="fr-CA" dirty="0" err="1" smtClean="0"/>
              <a:t>Current</a:t>
            </a:r>
            <a:r>
              <a:rPr lang="fr-CA" dirty="0" smtClean="0"/>
              <a:t> modulation of </a:t>
            </a:r>
            <a:r>
              <a:rPr lang="fr-CA" dirty="0" err="1" smtClean="0"/>
              <a:t>pump</a:t>
            </a:r>
            <a:r>
              <a:rPr lang="fr-CA" dirty="0" smtClean="0"/>
              <a:t> laser</a:t>
            </a:r>
            <a:endParaRPr lang="fr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50" y="606425"/>
            <a:ext cx="2628900" cy="5314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8269"/>
          <a:stretch/>
        </p:blipFill>
        <p:spPr>
          <a:xfrm>
            <a:off x="927100" y="2866244"/>
            <a:ext cx="5391149" cy="38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9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463" y="2172953"/>
            <a:ext cx="7729537" cy="453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028700"/>
          </a:xfrm>
        </p:spPr>
        <p:txBody>
          <a:bodyPr/>
          <a:lstStyle/>
          <a:p>
            <a:r>
              <a:rPr lang="fr-CA" dirty="0" smtClean="0"/>
              <a:t>VNA </a:t>
            </a:r>
            <a:r>
              <a:rPr lang="fr-CA" dirty="0" err="1" smtClean="0"/>
              <a:t>Example</a:t>
            </a:r>
            <a:r>
              <a:rPr lang="fr-CA" dirty="0" smtClean="0"/>
              <a:t> </a:t>
            </a:r>
            <a:r>
              <a:rPr lang="fr-CA" dirty="0" err="1" smtClean="0"/>
              <a:t>results</a:t>
            </a:r>
            <a:r>
              <a:rPr lang="fr-CA" dirty="0" smtClean="0"/>
              <a:t> 2/2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463" y="876300"/>
            <a:ext cx="7886700" cy="4691063"/>
          </a:xfrm>
        </p:spPr>
        <p:txBody>
          <a:bodyPr/>
          <a:lstStyle/>
          <a:p>
            <a:r>
              <a:rPr lang="fr-CA" dirty="0" smtClean="0"/>
              <a:t>CEO lock </a:t>
            </a:r>
            <a:r>
              <a:rPr lang="fr-CA" dirty="0" err="1" smtClean="0"/>
              <a:t>transfer</a:t>
            </a:r>
            <a:r>
              <a:rPr lang="fr-CA" dirty="0" smtClean="0"/>
              <a:t> </a:t>
            </a:r>
            <a:r>
              <a:rPr lang="fr-CA" dirty="0" err="1" smtClean="0"/>
              <a:t>function</a:t>
            </a:r>
            <a:endParaRPr lang="fr-CA" dirty="0" smtClean="0"/>
          </a:p>
          <a:p>
            <a:pPr lvl="1"/>
            <a:r>
              <a:rPr lang="fr-CA" dirty="0" err="1" smtClean="0"/>
              <a:t>Closed-loop</a:t>
            </a:r>
            <a:r>
              <a:rPr lang="fr-CA" dirty="0" smtClean="0"/>
              <a:t> </a:t>
            </a:r>
            <a:r>
              <a:rPr lang="fr-CA" dirty="0" err="1" smtClean="0"/>
              <a:t>measurements</a:t>
            </a:r>
            <a:r>
              <a:rPr lang="fr-CA" dirty="0" smtClean="0"/>
              <a:t> </a:t>
            </a:r>
            <a:r>
              <a:rPr lang="fr-CA" dirty="0" err="1" smtClean="0"/>
              <a:t>yields</a:t>
            </a:r>
            <a:r>
              <a:rPr lang="fr-CA" dirty="0" smtClean="0"/>
              <a:t> noise rejection </a:t>
            </a:r>
            <a:r>
              <a:rPr lang="fr-CA" dirty="0" err="1" smtClean="0"/>
              <a:t>transfer</a:t>
            </a:r>
            <a:r>
              <a:rPr lang="fr-CA" dirty="0" smtClean="0"/>
              <a:t> </a:t>
            </a:r>
            <a:r>
              <a:rPr lang="fr-CA" dirty="0" err="1" smtClean="0"/>
              <a:t>function</a:t>
            </a:r>
            <a:endParaRPr lang="fr-CA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038349" y="2847975"/>
            <a:ext cx="0" cy="255270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38349" y="3487519"/>
            <a:ext cx="189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~140 dB </a:t>
            </a:r>
            <a:r>
              <a:rPr lang="en-CA" dirty="0" err="1" smtClean="0"/>
              <a:t>dyn</a:t>
            </a:r>
            <a:r>
              <a:rPr lang="en-CA" dirty="0" smtClean="0"/>
              <a:t> range limit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443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13" y="1812291"/>
            <a:ext cx="4437802" cy="332612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76325" y="4960620"/>
            <a:ext cx="3533775" cy="11658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Feature</a:t>
            </a:r>
            <a:r>
              <a:rPr lang="fr-CA" dirty="0" smtClean="0"/>
              <a:t>: </a:t>
            </a:r>
            <a:r>
              <a:rPr lang="fr-CA" dirty="0" err="1" smtClean="0"/>
              <a:t>Frequency</a:t>
            </a:r>
            <a:r>
              <a:rPr lang="fr-CA" dirty="0" smtClean="0"/>
              <a:t> </a:t>
            </a:r>
            <a:r>
              <a:rPr lang="fr-CA" dirty="0" err="1" smtClean="0"/>
              <a:t>counter</a:t>
            </a:r>
            <a:endParaRPr lang="fr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4339583" cy="4351338"/>
          </a:xfrm>
        </p:spPr>
        <p:txBody>
          <a:bodyPr>
            <a:normAutofit/>
          </a:bodyPr>
          <a:lstStyle/>
          <a:p>
            <a:r>
              <a:rPr lang="fr-CA" sz="2400" dirty="0" err="1" smtClean="0"/>
              <a:t>Demodulator</a:t>
            </a:r>
            <a:r>
              <a:rPr lang="fr-CA" sz="2400" dirty="0" smtClean="0"/>
              <a:t> outputs </a:t>
            </a:r>
            <a:r>
              <a:rPr lang="fr-CA" sz="2400" dirty="0" err="1" smtClean="0"/>
              <a:t>frequency</a:t>
            </a:r>
            <a:r>
              <a:rPr lang="fr-CA" sz="2400" dirty="0" smtClean="0"/>
              <a:t> vs time...</a:t>
            </a:r>
          </a:p>
          <a:p>
            <a:r>
              <a:rPr lang="fr-CA" sz="2400" dirty="0" err="1" smtClean="0"/>
              <a:t>Rectangular</a:t>
            </a:r>
            <a:r>
              <a:rPr lang="fr-CA" sz="2400" dirty="0" smtClean="0"/>
              <a:t> or </a:t>
            </a:r>
            <a:r>
              <a:rPr lang="fr-CA" sz="2400" dirty="0" err="1" smtClean="0"/>
              <a:t>Triangular</a:t>
            </a:r>
            <a:r>
              <a:rPr lang="fr-CA" sz="2400" dirty="0" smtClean="0"/>
              <a:t> type*</a:t>
            </a:r>
          </a:p>
          <a:p>
            <a:pPr lvl="1"/>
            <a:r>
              <a:rPr lang="fr-CA" sz="2000" dirty="0" smtClean="0"/>
              <a:t>           : </a:t>
            </a:r>
            <a:r>
              <a:rPr lang="fr-CA" sz="2000" dirty="0" err="1" smtClean="0"/>
              <a:t>sinc</a:t>
            </a:r>
            <a:r>
              <a:rPr lang="fr-CA" sz="2000" dirty="0" smtClean="0"/>
              <a:t>(</a:t>
            </a:r>
            <a:r>
              <a:rPr lang="fr-CA" sz="2000" dirty="0" err="1" smtClean="0"/>
              <a:t>fT</a:t>
            </a:r>
            <a:r>
              <a:rPr lang="fr-CA" sz="2000" dirty="0" smtClean="0"/>
              <a:t>) </a:t>
            </a:r>
            <a:r>
              <a:rPr lang="fr-CA" sz="2000" dirty="0" err="1" smtClean="0"/>
              <a:t>response</a:t>
            </a:r>
            <a:endParaRPr lang="fr-CA" sz="2000" dirty="0" smtClean="0"/>
          </a:p>
          <a:p>
            <a:pPr lvl="1"/>
            <a:r>
              <a:rPr lang="fr-CA" sz="2000" dirty="0" smtClean="0"/>
              <a:t>           :  sinc</a:t>
            </a:r>
            <a:r>
              <a:rPr lang="fr-CA" sz="2000" baseline="30000" dirty="0" smtClean="0"/>
              <a:t>2</a:t>
            </a:r>
            <a:r>
              <a:rPr lang="fr-CA" sz="2000" dirty="0" smtClean="0"/>
              <a:t>(</a:t>
            </a:r>
            <a:r>
              <a:rPr lang="fr-CA" sz="2000" dirty="0" err="1" smtClean="0"/>
              <a:t>fT</a:t>
            </a:r>
            <a:r>
              <a:rPr lang="fr-CA" sz="2000" dirty="0" smtClean="0"/>
              <a:t>) </a:t>
            </a:r>
            <a:r>
              <a:rPr lang="fr-CA" sz="2000" dirty="0" err="1" smtClean="0"/>
              <a:t>response</a:t>
            </a:r>
            <a:endParaRPr lang="fr-CA" sz="2000" dirty="0" smtClean="0"/>
          </a:p>
          <a:p>
            <a:r>
              <a:rPr lang="fr-CA" sz="2400" dirty="0" smtClean="0"/>
              <a:t>T=1 </a:t>
            </a:r>
            <a:r>
              <a:rPr lang="fr-CA" sz="2400" dirty="0"/>
              <a:t>sec nominal </a:t>
            </a:r>
            <a:r>
              <a:rPr lang="fr-CA" sz="2400" dirty="0" err="1"/>
              <a:t>gate</a:t>
            </a:r>
            <a:r>
              <a:rPr lang="fr-CA" sz="2400" dirty="0"/>
              <a:t> </a:t>
            </a:r>
            <a:r>
              <a:rPr lang="fr-CA" sz="2400" dirty="0" smtClean="0"/>
              <a:t>time</a:t>
            </a:r>
          </a:p>
          <a:p>
            <a:r>
              <a:rPr lang="fr-CA" sz="2400" dirty="0" err="1" smtClean="0"/>
              <a:t>Zero</a:t>
            </a:r>
            <a:r>
              <a:rPr lang="fr-CA" sz="2400" dirty="0" smtClean="0"/>
              <a:t> </a:t>
            </a:r>
            <a:r>
              <a:rPr lang="fr-CA" sz="2400" dirty="0" err="1" smtClean="0"/>
              <a:t>dead</a:t>
            </a:r>
            <a:r>
              <a:rPr lang="fr-CA" sz="2400" dirty="0" smtClean="0"/>
              <a:t>-time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792468"/>
              </p:ext>
            </p:extLst>
          </p:nvPr>
        </p:nvGraphicFramePr>
        <p:xfrm>
          <a:off x="1276361" y="3044233"/>
          <a:ext cx="7508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4" imgW="469800" imgH="190440" progId="Equation.DSMT4">
                  <p:embed/>
                </p:oleObj>
              </mc:Choice>
              <mc:Fallback>
                <p:oleObj name="Equation" r:id="rId4" imgW="469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6361" y="3044233"/>
                        <a:ext cx="75088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344668"/>
            <a:ext cx="6384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 smtClean="0"/>
              <a:t>*</a:t>
            </a:r>
            <a:r>
              <a:rPr lang="fr-CA" sz="1400" dirty="0" err="1" smtClean="0"/>
              <a:t>Ref</a:t>
            </a:r>
            <a:r>
              <a:rPr lang="fr-CA" sz="1400" dirty="0" smtClean="0"/>
              <a:t>: D</a:t>
            </a:r>
            <a:r>
              <a:rPr lang="en-US" sz="1400" dirty="0" err="1" smtClean="0"/>
              <a:t>awkins</a:t>
            </a:r>
            <a:r>
              <a:rPr lang="en-US" sz="1400" dirty="0" smtClean="0"/>
              <a:t> </a:t>
            </a:r>
            <a:r>
              <a:rPr lang="en-US" sz="1400" dirty="0"/>
              <a:t>et al.: </a:t>
            </a:r>
            <a:r>
              <a:rPr lang="en-US" sz="1400" dirty="0" smtClean="0"/>
              <a:t>Measurement </a:t>
            </a:r>
            <a:r>
              <a:rPr lang="en-US" sz="1400" dirty="0"/>
              <a:t>of </a:t>
            </a:r>
            <a:r>
              <a:rPr lang="en-US" sz="1400" dirty="0" smtClean="0"/>
              <a:t>Stability </a:t>
            </a:r>
            <a:r>
              <a:rPr lang="en-US" sz="1400" dirty="0"/>
              <a:t>of </a:t>
            </a:r>
            <a:r>
              <a:rPr lang="en-US" sz="1400" dirty="0" smtClean="0"/>
              <a:t>Oscillators </a:t>
            </a:r>
            <a:r>
              <a:rPr lang="en-US" sz="1400" dirty="0"/>
              <a:t>with </a:t>
            </a:r>
            <a:r>
              <a:rPr lang="en-US" sz="1400" dirty="0" smtClean="0"/>
              <a:t>Frequency Counters</a:t>
            </a:r>
            <a:r>
              <a:rPr lang="fr-CA" sz="1400" dirty="0" smtClean="0"/>
              <a:t>, IEEE Trans. </a:t>
            </a:r>
            <a:r>
              <a:rPr lang="fr-CA" sz="1400" dirty="0" err="1" smtClean="0"/>
              <a:t>Ultrasonics</a:t>
            </a:r>
            <a:r>
              <a:rPr lang="fr-CA" sz="1400" dirty="0" smtClean="0"/>
              <a:t>, </a:t>
            </a:r>
            <a:r>
              <a:rPr lang="fr-CA" sz="1400" dirty="0" err="1" smtClean="0"/>
              <a:t>Ferroelectrics</a:t>
            </a:r>
            <a:r>
              <a:rPr lang="fr-CA" sz="1400" dirty="0" smtClean="0"/>
              <a:t> and </a:t>
            </a:r>
            <a:r>
              <a:rPr lang="fr-CA" sz="1400" dirty="0" err="1" smtClean="0"/>
              <a:t>freq</a:t>
            </a:r>
            <a:r>
              <a:rPr lang="fr-CA" sz="1400" dirty="0" smtClean="0"/>
              <a:t>. control, vol 54, no 5, 2007</a:t>
            </a:r>
            <a:endParaRPr lang="fr-CA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200883" y="5127554"/>
            <a:ext cx="5934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DDC</a:t>
            </a:r>
            <a:endParaRPr lang="fr-CA" dirty="0"/>
          </a:p>
        </p:txBody>
      </p:sp>
      <p:sp>
        <p:nvSpPr>
          <p:cNvPr id="10" name="TextBox 9"/>
          <p:cNvSpPr txBox="1"/>
          <p:nvPr/>
        </p:nvSpPr>
        <p:spPr>
          <a:xfrm>
            <a:off x="1960796" y="5127554"/>
            <a:ext cx="7763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arctan</a:t>
            </a:r>
            <a:endParaRPr lang="fr-CA" dirty="0"/>
          </a:p>
        </p:txBody>
      </p:sp>
      <p:sp>
        <p:nvSpPr>
          <p:cNvPr id="11" name="TextBox 10"/>
          <p:cNvSpPr txBox="1"/>
          <p:nvPr/>
        </p:nvSpPr>
        <p:spPr>
          <a:xfrm>
            <a:off x="2903643" y="5127554"/>
            <a:ext cx="4982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diff</a:t>
            </a:r>
            <a:endParaRPr lang="fr-CA" dirty="0"/>
          </a:p>
        </p:txBody>
      </p:sp>
      <p:sp>
        <p:nvSpPr>
          <p:cNvPr id="12" name="TextBox 11"/>
          <p:cNvSpPr txBox="1"/>
          <p:nvPr/>
        </p:nvSpPr>
        <p:spPr>
          <a:xfrm>
            <a:off x="3568337" y="5133553"/>
            <a:ext cx="9139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err="1" smtClean="0"/>
              <a:t>counter</a:t>
            </a:r>
            <a:endParaRPr lang="fr-CA" dirty="0"/>
          </a:p>
        </p:txBody>
      </p:sp>
      <p:sp>
        <p:nvSpPr>
          <p:cNvPr id="13" name="TextBox 12"/>
          <p:cNvSpPr txBox="1"/>
          <p:nvPr/>
        </p:nvSpPr>
        <p:spPr>
          <a:xfrm>
            <a:off x="3973448" y="5656334"/>
            <a:ext cx="5877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CA" dirty="0" smtClean="0"/>
              <a:t>VCO</a:t>
            </a:r>
            <a:endParaRPr lang="fr-CA" dirty="0"/>
          </a:p>
        </p:txBody>
      </p:sp>
      <p:sp>
        <p:nvSpPr>
          <p:cNvPr id="14" name="TextBox 13"/>
          <p:cNvSpPr txBox="1"/>
          <p:nvPr/>
        </p:nvSpPr>
        <p:spPr>
          <a:xfrm>
            <a:off x="4653112" y="4925694"/>
            <a:ext cx="676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to PC</a:t>
            </a:r>
            <a:endParaRPr lang="fr-CA" dirty="0"/>
          </a:p>
        </p:txBody>
      </p:sp>
      <p:cxnSp>
        <p:nvCxnSpPr>
          <p:cNvPr id="18" name="Straight Arrow Connector 17"/>
          <p:cNvCxnSpPr>
            <a:stCxn id="15" idx="3"/>
            <a:endCxn id="9" idx="1"/>
          </p:cNvCxnSpPr>
          <p:nvPr/>
        </p:nvCxnSpPr>
        <p:spPr>
          <a:xfrm>
            <a:off x="1034399" y="5312220"/>
            <a:ext cx="166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0" idx="1"/>
          </p:cNvCxnSpPr>
          <p:nvPr/>
        </p:nvCxnSpPr>
        <p:spPr>
          <a:xfrm>
            <a:off x="1794315" y="5312220"/>
            <a:ext cx="166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1" idx="1"/>
          </p:cNvCxnSpPr>
          <p:nvPr/>
        </p:nvCxnSpPr>
        <p:spPr>
          <a:xfrm>
            <a:off x="2737162" y="5312220"/>
            <a:ext cx="166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3"/>
            <a:endCxn id="12" idx="1"/>
          </p:cNvCxnSpPr>
          <p:nvPr/>
        </p:nvCxnSpPr>
        <p:spPr>
          <a:xfrm>
            <a:off x="3401856" y="5312220"/>
            <a:ext cx="166481" cy="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  <a:endCxn id="86" idx="1"/>
          </p:cNvCxnSpPr>
          <p:nvPr/>
        </p:nvCxnSpPr>
        <p:spPr>
          <a:xfrm flipV="1">
            <a:off x="4561173" y="5840427"/>
            <a:ext cx="292681" cy="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9469" y="5656334"/>
            <a:ext cx="605319" cy="369332"/>
          </a:xfrm>
          <a:prstGeom prst="rect">
            <a:avLst/>
          </a:prstGeom>
          <a:noFill/>
        </p:spPr>
        <p:txBody>
          <a:bodyPr wrap="none" rIns="54000" rtlCol="0">
            <a:spAutoFit/>
          </a:bodyPr>
          <a:lstStyle/>
          <a:p>
            <a:r>
              <a:rPr lang="fr-CA" dirty="0" smtClean="0"/>
              <a:t>f</a:t>
            </a:r>
            <a:r>
              <a:rPr lang="fr-CA" baseline="-25000" dirty="0" smtClean="0"/>
              <a:t>0</a:t>
            </a:r>
            <a:r>
              <a:rPr lang="fr-CA" dirty="0" smtClean="0"/>
              <a:t>+f</a:t>
            </a:r>
            <a:r>
              <a:rPr lang="fr-CA" baseline="-25000" dirty="0" smtClean="0"/>
              <a:t>m</a:t>
            </a:r>
            <a:endParaRPr lang="fr-CA" baseline="-25000" dirty="0"/>
          </a:p>
        </p:txBody>
      </p:sp>
      <p:cxnSp>
        <p:nvCxnSpPr>
          <p:cNvPr id="30" name="Straight Arrow Connector 29"/>
          <p:cNvCxnSpPr>
            <a:stCxn id="27" idx="3"/>
            <a:endCxn id="13" idx="1"/>
          </p:cNvCxnSpPr>
          <p:nvPr/>
        </p:nvCxnSpPr>
        <p:spPr>
          <a:xfrm>
            <a:off x="3734788" y="5841000"/>
            <a:ext cx="238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25896" y="5309985"/>
            <a:ext cx="2153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5896" y="5318219"/>
            <a:ext cx="0" cy="9599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25896" y="6272213"/>
            <a:ext cx="56453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6" idx="3"/>
          </p:cNvCxnSpPr>
          <p:nvPr/>
        </p:nvCxnSpPr>
        <p:spPr>
          <a:xfrm>
            <a:off x="5546980" y="5840427"/>
            <a:ext cx="224261" cy="5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71241" y="5841000"/>
            <a:ext cx="0" cy="4312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77176" y="5312220"/>
            <a:ext cx="491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341276" y="5127554"/>
            <a:ext cx="693126" cy="369332"/>
            <a:chOff x="341276" y="5127554"/>
            <a:chExt cx="693126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485386" y="5127554"/>
              <a:ext cx="5490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Ins="0" rtlCol="0">
              <a:spAutoFit/>
            </a:bodyPr>
            <a:lstStyle/>
            <a:p>
              <a:r>
                <a:rPr lang="fr-CA" dirty="0" smtClean="0"/>
                <a:t>ADC</a:t>
              </a:r>
              <a:endParaRPr lang="fr-CA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341276" y="5152170"/>
              <a:ext cx="693126" cy="320101"/>
              <a:chOff x="1016794" y="4205288"/>
              <a:chExt cx="440531" cy="219075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1157288" y="4205288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157287" y="4424363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1457324" y="4205290"/>
                <a:ext cx="0" cy="219073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016794" y="4205768"/>
                <a:ext cx="140493" cy="1090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1016794" y="4313296"/>
                <a:ext cx="140492" cy="11106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</p:grpSp>
      </p:grpSp>
      <p:grpSp>
        <p:nvGrpSpPr>
          <p:cNvPr id="93" name="Group 92"/>
          <p:cNvGrpSpPr/>
          <p:nvPr/>
        </p:nvGrpSpPr>
        <p:grpSpPr>
          <a:xfrm>
            <a:off x="4853854" y="5655761"/>
            <a:ext cx="693126" cy="369332"/>
            <a:chOff x="1733068" y="5648183"/>
            <a:chExt cx="693126" cy="369332"/>
          </a:xfrm>
        </p:grpSpPr>
        <p:sp>
          <p:nvSpPr>
            <p:cNvPr id="86" name="TextBox 85"/>
            <p:cNvSpPr txBox="1"/>
            <p:nvPr/>
          </p:nvSpPr>
          <p:spPr>
            <a:xfrm>
              <a:off x="1733068" y="5648183"/>
              <a:ext cx="6931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4000" rIns="90000" rtlCol="0">
              <a:spAutoFit/>
            </a:bodyPr>
            <a:lstStyle/>
            <a:p>
              <a:r>
                <a:rPr lang="fr-CA" dirty="0" smtClean="0"/>
                <a:t>DAC</a:t>
              </a:r>
              <a:endParaRPr lang="fr-CA" dirty="0"/>
            </a:p>
          </p:txBody>
        </p:sp>
        <p:grpSp>
          <p:nvGrpSpPr>
            <p:cNvPr id="87" name="Group 86"/>
            <p:cNvGrpSpPr/>
            <p:nvPr/>
          </p:nvGrpSpPr>
          <p:grpSpPr>
            <a:xfrm flipH="1">
              <a:off x="1733068" y="5672797"/>
              <a:ext cx="693126" cy="320101"/>
              <a:chOff x="1016794" y="4205288"/>
              <a:chExt cx="440531" cy="219075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1157288" y="4205288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157287" y="4424363"/>
                <a:ext cx="300037" cy="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1457324" y="4205290"/>
                <a:ext cx="0" cy="219073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016794" y="4205768"/>
                <a:ext cx="140493" cy="1090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  <p:cxnSp>
            <p:nvCxnSpPr>
              <p:cNvPr id="92" name="Straight Connector 91"/>
              <p:cNvCxnSpPr/>
              <p:nvPr/>
            </p:nvCxnSpPr>
            <p:spPr>
              <a:xfrm flipH="1" flipV="1">
                <a:off x="1016794" y="4313296"/>
                <a:ext cx="140492" cy="11106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</p:cxnSp>
        </p:grpSp>
      </p:grpSp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235334"/>
              </p:ext>
            </p:extLst>
          </p:nvPr>
        </p:nvGraphicFramePr>
        <p:xfrm>
          <a:off x="1275699" y="3367287"/>
          <a:ext cx="752212" cy="325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6" imgW="469800" imgH="203040" progId="Equation.DSMT4">
                  <p:embed/>
                </p:oleObj>
              </mc:Choice>
              <mc:Fallback>
                <p:oleObj name="Equation" r:id="rId6" imgW="469800" imgH="2030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75699" y="3367287"/>
                        <a:ext cx="752212" cy="325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TextBox 103"/>
          <p:cNvSpPr txBox="1"/>
          <p:nvPr/>
        </p:nvSpPr>
        <p:spPr>
          <a:xfrm>
            <a:off x="891872" y="4572888"/>
            <a:ext cx="396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Transfer </a:t>
            </a:r>
            <a:r>
              <a:rPr lang="fr-CA" dirty="0" err="1" smtClean="0"/>
              <a:t>function</a:t>
            </a:r>
            <a:r>
              <a:rPr lang="fr-CA" dirty="0" smtClean="0"/>
              <a:t> validation </a:t>
            </a:r>
            <a:r>
              <a:rPr lang="fr-CA" dirty="0" err="1" smtClean="0"/>
              <a:t>experiment</a:t>
            </a:r>
            <a:r>
              <a:rPr lang="fr-CA" dirty="0" smtClean="0"/>
              <a:t>: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793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High-</a:t>
            </a:r>
            <a:r>
              <a:rPr lang="fr-CA" dirty="0" err="1" smtClean="0"/>
              <a:t>level</a:t>
            </a:r>
            <a:r>
              <a:rPr lang="fr-CA" dirty="0" smtClean="0"/>
              <a:t> block </a:t>
            </a:r>
            <a:r>
              <a:rPr lang="fr-CA" dirty="0" err="1" smtClean="0"/>
              <a:t>diagram</a:t>
            </a:r>
            <a:r>
              <a:rPr lang="fr-CA" dirty="0"/>
              <a:t/>
            </a:r>
            <a:br>
              <a:rPr lang="fr-CA" dirty="0"/>
            </a:br>
            <a:r>
              <a:rPr lang="fr-CA" dirty="0" smtClean="0"/>
              <a:t>(1 </a:t>
            </a:r>
            <a:r>
              <a:rPr lang="fr-CA" dirty="0" err="1" smtClean="0"/>
              <a:t>channel</a:t>
            </a:r>
            <a:r>
              <a:rPr lang="fr-CA" dirty="0" smtClean="0"/>
              <a:t> </a:t>
            </a:r>
            <a:r>
              <a:rPr lang="fr-CA" dirty="0" err="1" smtClean="0"/>
              <a:t>only</a:t>
            </a:r>
            <a:r>
              <a:rPr lang="fr-CA" dirty="0" smtClean="0"/>
              <a:t>)</a:t>
            </a:r>
            <a:endParaRPr lang="fr-CA" dirty="0"/>
          </a:p>
        </p:txBody>
      </p:sp>
      <p:grpSp>
        <p:nvGrpSpPr>
          <p:cNvPr id="13" name="Group 12"/>
          <p:cNvGrpSpPr/>
          <p:nvPr/>
        </p:nvGrpSpPr>
        <p:grpSpPr>
          <a:xfrm>
            <a:off x="304561" y="1816434"/>
            <a:ext cx="6190599" cy="2936542"/>
            <a:chOff x="304561" y="1816434"/>
            <a:chExt cx="6190599" cy="2936542"/>
          </a:xfrm>
        </p:grpSpPr>
        <p:sp>
          <p:nvSpPr>
            <p:cNvPr id="4" name="Rectangle 3"/>
            <p:cNvSpPr/>
            <p:nvPr/>
          </p:nvSpPr>
          <p:spPr>
            <a:xfrm>
              <a:off x="1290004" y="2185990"/>
              <a:ext cx="4056314" cy="25669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526544" y="2514600"/>
              <a:ext cx="3593475" cy="1428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75774" y="2571874"/>
              <a:ext cx="87075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A" dirty="0" err="1" smtClean="0"/>
                <a:t>Demod</a:t>
              </a:r>
              <a:endParaRPr lang="fr-CA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13046" y="2571874"/>
              <a:ext cx="114717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A" dirty="0" smtClean="0"/>
                <a:t>Loop </a:t>
              </a:r>
              <a:r>
                <a:rPr lang="fr-CA" dirty="0" err="1" smtClean="0"/>
                <a:t>filter</a:t>
              </a:r>
              <a:endParaRPr lang="fr-CA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13046" y="3474439"/>
              <a:ext cx="138698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A" dirty="0" err="1" smtClean="0"/>
                <a:t>Freq</a:t>
              </a:r>
              <a:r>
                <a:rPr lang="fr-CA" dirty="0" smtClean="0"/>
                <a:t> </a:t>
              </a:r>
              <a:r>
                <a:rPr lang="fr-CA" dirty="0" err="1" smtClean="0"/>
                <a:t>counter</a:t>
              </a:r>
              <a:endParaRPr lang="fr-CA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304561" y="2757272"/>
              <a:ext cx="215380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0" idx="3"/>
            </p:cNvCxnSpPr>
            <p:nvPr/>
          </p:nvCxnSpPr>
          <p:spPr>
            <a:xfrm>
              <a:off x="6270899" y="2754305"/>
              <a:ext cx="224261" cy="5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519941" y="2574841"/>
              <a:ext cx="693126" cy="369332"/>
              <a:chOff x="341276" y="5127554"/>
              <a:chExt cx="693126" cy="36933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85386" y="5127554"/>
                <a:ext cx="5490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Ins="0" rtlCol="0">
                <a:spAutoFit/>
              </a:bodyPr>
              <a:lstStyle/>
              <a:p>
                <a:r>
                  <a:rPr lang="fr-CA" dirty="0" smtClean="0"/>
                  <a:t>ADC</a:t>
                </a:r>
                <a:endParaRPr lang="fr-CA" dirty="0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41276" y="5152170"/>
                <a:ext cx="693126" cy="320101"/>
                <a:chOff x="1016794" y="4205288"/>
                <a:chExt cx="440531" cy="219075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157288" y="4205288"/>
                  <a:ext cx="300037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1157287" y="4424363"/>
                  <a:ext cx="300037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1457324" y="4205290"/>
                  <a:ext cx="0" cy="21907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1016794" y="4205768"/>
                  <a:ext cx="140493" cy="10905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 flipV="1">
                  <a:off x="1016794" y="4313296"/>
                  <a:ext cx="140492" cy="111067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5577773" y="2569639"/>
              <a:ext cx="693126" cy="369332"/>
              <a:chOff x="1733068" y="5648183"/>
              <a:chExt cx="693126" cy="36933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733068" y="5648183"/>
                <a:ext cx="69312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4000" rIns="90000" rtlCol="0">
                <a:spAutoFit/>
              </a:bodyPr>
              <a:lstStyle/>
              <a:p>
                <a:r>
                  <a:rPr lang="fr-CA" dirty="0" smtClean="0"/>
                  <a:t>DAC</a:t>
                </a:r>
                <a:endParaRPr lang="fr-CA" dirty="0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 flipH="1">
                <a:off x="1733068" y="5672797"/>
                <a:ext cx="693126" cy="320101"/>
                <a:chOff x="1016794" y="4205288"/>
                <a:chExt cx="440531" cy="219075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1157288" y="4205288"/>
                  <a:ext cx="300037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157287" y="4424363"/>
                  <a:ext cx="300037" cy="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1457324" y="4205290"/>
                  <a:ext cx="0" cy="21907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1016794" y="4205768"/>
                  <a:ext cx="140493" cy="10905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  <p:cxnSp>
              <p:nvCxnSpPr>
                <p:cNvPr id="36" name="Straight Connector 35"/>
                <p:cNvCxnSpPr/>
                <p:nvPr/>
              </p:nvCxnSpPr>
              <p:spPr>
                <a:xfrm flipH="1" flipV="1">
                  <a:off x="1016794" y="4313296"/>
                  <a:ext cx="140492" cy="111067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</p:cxnSp>
          </p:grpSp>
        </p:grpSp>
        <p:sp>
          <p:nvSpPr>
            <p:cNvPr id="43" name="TextBox 42"/>
            <p:cNvSpPr txBox="1"/>
            <p:nvPr/>
          </p:nvSpPr>
          <p:spPr>
            <a:xfrm>
              <a:off x="3213046" y="4203956"/>
              <a:ext cx="59824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A" dirty="0" smtClean="0"/>
                <a:t>VNA</a:t>
              </a:r>
              <a:endParaRPr lang="fr-CA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13046" y="3034482"/>
              <a:ext cx="78098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CA" dirty="0" err="1" smtClean="0"/>
                <a:t>Lockin</a:t>
              </a:r>
              <a:endParaRPr lang="fr-CA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808209" y="2661140"/>
              <a:ext cx="196850" cy="196850"/>
              <a:chOff x="1447800" y="4648200"/>
              <a:chExt cx="1143000" cy="114300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1447800" y="4648200"/>
                <a:ext cx="1143000" cy="11430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1752600" y="4953000"/>
                <a:ext cx="533400" cy="533400"/>
                <a:chOff x="3093720" y="5029200"/>
                <a:chExt cx="381000" cy="381000"/>
              </a:xfrm>
              <a:noFill/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3284220" y="5029200"/>
                  <a:ext cx="0" cy="38100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rot="5400000">
                  <a:off x="3284220" y="5029200"/>
                  <a:ext cx="0" cy="381000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4" name="TextBox 113"/>
            <p:cNvSpPr txBox="1"/>
            <p:nvPr/>
          </p:nvSpPr>
          <p:spPr>
            <a:xfrm>
              <a:off x="1300245" y="2175106"/>
              <a:ext cx="14895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dirty="0" smtClean="0"/>
                <a:t>PLL Channel 1</a:t>
              </a:r>
              <a:endParaRPr lang="fr-CA" dirty="0"/>
            </a:p>
          </p:txBody>
        </p:sp>
        <p:cxnSp>
          <p:nvCxnSpPr>
            <p:cNvPr id="11" name="Straight Arrow Connector 10"/>
            <p:cNvCxnSpPr>
              <a:stCxn id="22" idx="3"/>
              <a:endCxn id="5" idx="1"/>
            </p:cNvCxnSpPr>
            <p:nvPr/>
          </p:nvCxnSpPr>
          <p:spPr>
            <a:xfrm flipV="1">
              <a:off x="1213064" y="2756540"/>
              <a:ext cx="562710" cy="29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3"/>
              <a:endCxn id="7" idx="1"/>
            </p:cNvCxnSpPr>
            <p:nvPr/>
          </p:nvCxnSpPr>
          <p:spPr>
            <a:xfrm>
              <a:off x="2646525" y="2756540"/>
              <a:ext cx="56652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3"/>
            </p:cNvCxnSpPr>
            <p:nvPr/>
          </p:nvCxnSpPr>
          <p:spPr>
            <a:xfrm flipV="1">
              <a:off x="4360220" y="2754306"/>
              <a:ext cx="433291" cy="22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5014559" y="2752070"/>
              <a:ext cx="577539" cy="749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50" idx="3"/>
            </p:cNvCxnSpPr>
            <p:nvPr/>
          </p:nvCxnSpPr>
          <p:spPr>
            <a:xfrm flipV="1">
              <a:off x="4328848" y="2829162"/>
              <a:ext cx="508189" cy="3866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46" idx="3"/>
            </p:cNvCxnSpPr>
            <p:nvPr/>
          </p:nvCxnSpPr>
          <p:spPr>
            <a:xfrm flipV="1">
              <a:off x="3994029" y="3215822"/>
              <a:ext cx="334819" cy="3326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709069" y="2854964"/>
              <a:ext cx="168380" cy="8041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8" idx="3"/>
            </p:cNvCxnSpPr>
            <p:nvPr/>
          </p:nvCxnSpPr>
          <p:spPr>
            <a:xfrm>
              <a:off x="4600029" y="3659105"/>
              <a:ext cx="108019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2930424" y="3211504"/>
              <a:ext cx="282622" cy="43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929785" y="3654787"/>
              <a:ext cx="282622" cy="43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29785" y="4340455"/>
              <a:ext cx="282622" cy="43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4808209" y="2857990"/>
              <a:ext cx="132576" cy="14743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3813216" y="4332337"/>
              <a:ext cx="994993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2929146" y="2759507"/>
              <a:ext cx="0" cy="158094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2918293" y="1816434"/>
              <a:ext cx="6880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CA" dirty="0" smtClean="0"/>
                <a:t>FPGA</a:t>
              </a:r>
              <a:endParaRPr lang="fr-CA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1414671" y="2751389"/>
              <a:ext cx="0" cy="1731155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1414671" y="4482544"/>
              <a:ext cx="17887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734174" y="1825625"/>
            <a:ext cx="1781175" cy="4351338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796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Limitation of conventional analog phase detection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8795320" cy="2376264"/>
          </a:xfrm>
        </p:spPr>
        <p:txBody>
          <a:bodyPr/>
          <a:lstStyle/>
          <a:p>
            <a:r>
              <a:rPr lang="en-CA" dirty="0" smtClean="0"/>
              <a:t>Microwave mixer used as phase detector</a:t>
            </a:r>
          </a:p>
          <a:p>
            <a:r>
              <a:rPr lang="en-CA" dirty="0" smtClean="0"/>
              <a:t>sin(</a:t>
            </a:r>
            <a:r>
              <a:rPr lang="en-CA" dirty="0" err="1" smtClean="0">
                <a:latin typeface="Symbol" panose="05050102010706020507" pitchFamily="18" charset="2"/>
                <a:cs typeface="Arial" pitchFamily="34" charset="0"/>
              </a:rPr>
              <a:t>Df</a:t>
            </a:r>
            <a:r>
              <a:rPr lang="en-CA" dirty="0" smtClean="0"/>
              <a:t>) response: error </a:t>
            </a:r>
            <a:r>
              <a:rPr lang="en-CA" dirty="0" err="1" smtClean="0">
                <a:latin typeface="Symbol" panose="05050102010706020507" pitchFamily="18" charset="2"/>
                <a:cs typeface="Arial" pitchFamily="34" charset="0"/>
              </a:rPr>
              <a:t>Df</a:t>
            </a:r>
            <a:r>
              <a:rPr lang="en-CA" dirty="0" smtClean="0"/>
              <a:t> must be &lt; +/- </a:t>
            </a:r>
            <a:r>
              <a:rPr lang="en-CA" dirty="0" smtClean="0">
                <a:latin typeface="Symbol" panose="05050102010706020507" pitchFamily="18" charset="2"/>
              </a:rPr>
              <a:t>p/2</a:t>
            </a:r>
            <a:r>
              <a:rPr lang="en-CA" dirty="0" smtClean="0"/>
              <a:t> </a:t>
            </a:r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4729420" y="4381101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CA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y = sin(</a:t>
            </a:r>
            <a:r>
              <a:rPr lang="en-CA" sz="2400" dirty="0" err="1" smtClean="0">
                <a:solidFill>
                  <a:prstClr val="black"/>
                </a:solidFill>
                <a:latin typeface="Symbol" panose="05050102010706020507" pitchFamily="18" charset="2"/>
                <a:cs typeface="Arial" pitchFamily="34" charset="0"/>
              </a:rPr>
              <a:t>Df</a:t>
            </a:r>
            <a:r>
              <a:rPr lang="en-CA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CA" sz="2400" baseline="-25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7748" y="3957669"/>
            <a:ext cx="4421584" cy="20856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cmpd="sng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CA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07784" y="4792507"/>
            <a:ext cx="429768" cy="2743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CA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D1</a:t>
            </a:r>
            <a:endParaRPr lang="en-CA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0800000" flipH="1">
            <a:off x="1423348" y="4544089"/>
            <a:ext cx="661189" cy="400685"/>
          </a:xfrm>
          <a:custGeom>
            <a:avLst/>
            <a:gdLst>
              <a:gd name="connsiteX0" fmla="*/ 0 w 2224216"/>
              <a:gd name="connsiteY0" fmla="*/ 0 h 492768"/>
              <a:gd name="connsiteX1" fmla="*/ 560173 w 2224216"/>
              <a:gd name="connsiteY1" fmla="*/ 115330 h 492768"/>
              <a:gd name="connsiteX2" fmla="*/ 889686 w 2224216"/>
              <a:gd name="connsiteY2" fmla="*/ 428368 h 492768"/>
              <a:gd name="connsiteX3" fmla="*/ 1524000 w 2224216"/>
              <a:gd name="connsiteY3" fmla="*/ 469557 h 492768"/>
              <a:gd name="connsiteX4" fmla="*/ 1771135 w 2224216"/>
              <a:gd name="connsiteY4" fmla="*/ 148281 h 492768"/>
              <a:gd name="connsiteX5" fmla="*/ 2224216 w 2224216"/>
              <a:gd name="connsiteY5" fmla="*/ 49427 h 492768"/>
              <a:gd name="connsiteX0" fmla="*/ 0 w 2224216"/>
              <a:gd name="connsiteY0" fmla="*/ 0 h 495815"/>
              <a:gd name="connsiteX1" fmla="*/ 560173 w 2224216"/>
              <a:gd name="connsiteY1" fmla="*/ 115330 h 495815"/>
              <a:gd name="connsiteX2" fmla="*/ 897924 w 2224216"/>
              <a:gd name="connsiteY2" fmla="*/ 436606 h 495815"/>
              <a:gd name="connsiteX3" fmla="*/ 1524000 w 2224216"/>
              <a:gd name="connsiteY3" fmla="*/ 469557 h 495815"/>
              <a:gd name="connsiteX4" fmla="*/ 1771135 w 2224216"/>
              <a:gd name="connsiteY4" fmla="*/ 148281 h 495815"/>
              <a:gd name="connsiteX5" fmla="*/ 2224216 w 2224216"/>
              <a:gd name="connsiteY5" fmla="*/ 49427 h 495815"/>
              <a:gd name="connsiteX0" fmla="*/ 0 w 2224216"/>
              <a:gd name="connsiteY0" fmla="*/ 0 h 499299"/>
              <a:gd name="connsiteX1" fmla="*/ 486033 w 2224216"/>
              <a:gd name="connsiteY1" fmla="*/ 41190 h 499299"/>
              <a:gd name="connsiteX2" fmla="*/ 897924 w 2224216"/>
              <a:gd name="connsiteY2" fmla="*/ 436606 h 499299"/>
              <a:gd name="connsiteX3" fmla="*/ 1524000 w 2224216"/>
              <a:gd name="connsiteY3" fmla="*/ 469557 h 499299"/>
              <a:gd name="connsiteX4" fmla="*/ 1771135 w 2224216"/>
              <a:gd name="connsiteY4" fmla="*/ 148281 h 499299"/>
              <a:gd name="connsiteX5" fmla="*/ 2224216 w 2224216"/>
              <a:gd name="connsiteY5" fmla="*/ 49427 h 499299"/>
              <a:gd name="connsiteX0" fmla="*/ 0 w 2224216"/>
              <a:gd name="connsiteY0" fmla="*/ 0 h 499299"/>
              <a:gd name="connsiteX1" fmla="*/ 486033 w 2224216"/>
              <a:gd name="connsiteY1" fmla="*/ 41190 h 499299"/>
              <a:gd name="connsiteX2" fmla="*/ 897924 w 2224216"/>
              <a:gd name="connsiteY2" fmla="*/ 436606 h 499299"/>
              <a:gd name="connsiteX3" fmla="*/ 1524000 w 2224216"/>
              <a:gd name="connsiteY3" fmla="*/ 469557 h 499299"/>
              <a:gd name="connsiteX4" fmla="*/ 1771135 w 2224216"/>
              <a:gd name="connsiteY4" fmla="*/ 148281 h 499299"/>
              <a:gd name="connsiteX5" fmla="*/ 2224216 w 2224216"/>
              <a:gd name="connsiteY5" fmla="*/ 49427 h 499299"/>
              <a:gd name="connsiteX0" fmla="*/ 0 w 2224216"/>
              <a:gd name="connsiteY0" fmla="*/ 0 h 496930"/>
              <a:gd name="connsiteX1" fmla="*/ 486033 w 2224216"/>
              <a:gd name="connsiteY1" fmla="*/ 41190 h 496930"/>
              <a:gd name="connsiteX2" fmla="*/ 897924 w 2224216"/>
              <a:gd name="connsiteY2" fmla="*/ 436606 h 496930"/>
              <a:gd name="connsiteX3" fmla="*/ 1524000 w 2224216"/>
              <a:gd name="connsiteY3" fmla="*/ 469557 h 496930"/>
              <a:gd name="connsiteX4" fmla="*/ 1771135 w 2224216"/>
              <a:gd name="connsiteY4" fmla="*/ 148281 h 496930"/>
              <a:gd name="connsiteX5" fmla="*/ 2224216 w 2224216"/>
              <a:gd name="connsiteY5" fmla="*/ 49427 h 496930"/>
              <a:gd name="connsiteX0" fmla="*/ 0 w 2224216"/>
              <a:gd name="connsiteY0" fmla="*/ 0 h 499929"/>
              <a:gd name="connsiteX1" fmla="*/ 486033 w 2224216"/>
              <a:gd name="connsiteY1" fmla="*/ 41190 h 499929"/>
              <a:gd name="connsiteX2" fmla="*/ 897924 w 2224216"/>
              <a:gd name="connsiteY2" fmla="*/ 436606 h 499929"/>
              <a:gd name="connsiteX3" fmla="*/ 1524000 w 2224216"/>
              <a:gd name="connsiteY3" fmla="*/ 469557 h 499929"/>
              <a:gd name="connsiteX4" fmla="*/ 1746421 w 2224216"/>
              <a:gd name="connsiteY4" fmla="*/ 107092 h 499929"/>
              <a:gd name="connsiteX5" fmla="*/ 2224216 w 2224216"/>
              <a:gd name="connsiteY5" fmla="*/ 49427 h 499929"/>
              <a:gd name="connsiteX0" fmla="*/ 0 w 2224216"/>
              <a:gd name="connsiteY0" fmla="*/ 0 h 504300"/>
              <a:gd name="connsiteX1" fmla="*/ 897924 w 2224216"/>
              <a:gd name="connsiteY1" fmla="*/ 436606 h 504300"/>
              <a:gd name="connsiteX2" fmla="*/ 1524000 w 2224216"/>
              <a:gd name="connsiteY2" fmla="*/ 469557 h 504300"/>
              <a:gd name="connsiteX3" fmla="*/ 1746421 w 2224216"/>
              <a:gd name="connsiteY3" fmla="*/ 107092 h 504300"/>
              <a:gd name="connsiteX4" fmla="*/ 2224216 w 2224216"/>
              <a:gd name="connsiteY4" fmla="*/ 49427 h 504300"/>
              <a:gd name="connsiteX0" fmla="*/ 0 w 1326292"/>
              <a:gd name="connsiteY0" fmla="*/ 387179 h 454873"/>
              <a:gd name="connsiteX1" fmla="*/ 626076 w 1326292"/>
              <a:gd name="connsiteY1" fmla="*/ 420130 h 454873"/>
              <a:gd name="connsiteX2" fmla="*/ 848497 w 1326292"/>
              <a:gd name="connsiteY2" fmla="*/ 57665 h 454873"/>
              <a:gd name="connsiteX3" fmla="*/ 1326292 w 1326292"/>
              <a:gd name="connsiteY3" fmla="*/ 0 h 454873"/>
              <a:gd name="connsiteX0" fmla="*/ 0 w 972065"/>
              <a:gd name="connsiteY0" fmla="*/ 461320 h 500512"/>
              <a:gd name="connsiteX1" fmla="*/ 271849 w 972065"/>
              <a:gd name="connsiteY1" fmla="*/ 420130 h 500512"/>
              <a:gd name="connsiteX2" fmla="*/ 494270 w 972065"/>
              <a:gd name="connsiteY2" fmla="*/ 57665 h 500512"/>
              <a:gd name="connsiteX3" fmla="*/ 972065 w 972065"/>
              <a:gd name="connsiteY3" fmla="*/ 0 h 500512"/>
              <a:gd name="connsiteX0" fmla="*/ 0 w 972065"/>
              <a:gd name="connsiteY0" fmla="*/ 461320 h 464600"/>
              <a:gd name="connsiteX1" fmla="*/ 271849 w 972065"/>
              <a:gd name="connsiteY1" fmla="*/ 420130 h 464600"/>
              <a:gd name="connsiteX2" fmla="*/ 494270 w 972065"/>
              <a:gd name="connsiteY2" fmla="*/ 57665 h 464600"/>
              <a:gd name="connsiteX3" fmla="*/ 972065 w 972065"/>
              <a:gd name="connsiteY3" fmla="*/ 0 h 464600"/>
              <a:gd name="connsiteX0" fmla="*/ 0 w 1005017"/>
              <a:gd name="connsiteY0" fmla="*/ 436607 h 452043"/>
              <a:gd name="connsiteX1" fmla="*/ 304801 w 1005017"/>
              <a:gd name="connsiteY1" fmla="*/ 420130 h 452043"/>
              <a:gd name="connsiteX2" fmla="*/ 527222 w 1005017"/>
              <a:gd name="connsiteY2" fmla="*/ 57665 h 452043"/>
              <a:gd name="connsiteX3" fmla="*/ 1005017 w 1005017"/>
              <a:gd name="connsiteY3" fmla="*/ 0 h 452043"/>
              <a:gd name="connsiteX0" fmla="*/ 0 w 1005017"/>
              <a:gd name="connsiteY0" fmla="*/ 436607 h 436607"/>
              <a:gd name="connsiteX1" fmla="*/ 345990 w 1005017"/>
              <a:gd name="connsiteY1" fmla="*/ 362465 h 436607"/>
              <a:gd name="connsiteX2" fmla="*/ 527222 w 1005017"/>
              <a:gd name="connsiteY2" fmla="*/ 57665 h 436607"/>
              <a:gd name="connsiteX3" fmla="*/ 1005017 w 1005017"/>
              <a:gd name="connsiteY3" fmla="*/ 0 h 436607"/>
              <a:gd name="connsiteX0" fmla="*/ 0 w 1005017"/>
              <a:gd name="connsiteY0" fmla="*/ 436607 h 436607"/>
              <a:gd name="connsiteX1" fmla="*/ 345990 w 1005017"/>
              <a:gd name="connsiteY1" fmla="*/ 362465 h 436607"/>
              <a:gd name="connsiteX2" fmla="*/ 560173 w 1005017"/>
              <a:gd name="connsiteY2" fmla="*/ 41189 h 436607"/>
              <a:gd name="connsiteX3" fmla="*/ 1005017 w 1005017"/>
              <a:gd name="connsiteY3" fmla="*/ 0 h 436607"/>
              <a:gd name="connsiteX0" fmla="*/ 0 w 1005017"/>
              <a:gd name="connsiteY0" fmla="*/ 436607 h 436607"/>
              <a:gd name="connsiteX1" fmla="*/ 395417 w 1005017"/>
              <a:gd name="connsiteY1" fmla="*/ 337752 h 436607"/>
              <a:gd name="connsiteX2" fmla="*/ 560173 w 1005017"/>
              <a:gd name="connsiteY2" fmla="*/ 41189 h 436607"/>
              <a:gd name="connsiteX3" fmla="*/ 1005017 w 1005017"/>
              <a:gd name="connsiteY3" fmla="*/ 0 h 436607"/>
              <a:gd name="connsiteX0" fmla="*/ 0 w 1005017"/>
              <a:gd name="connsiteY0" fmla="*/ 436607 h 436607"/>
              <a:gd name="connsiteX1" fmla="*/ 403655 w 1005017"/>
              <a:gd name="connsiteY1" fmla="*/ 362465 h 436607"/>
              <a:gd name="connsiteX2" fmla="*/ 560173 w 1005017"/>
              <a:gd name="connsiteY2" fmla="*/ 41189 h 436607"/>
              <a:gd name="connsiteX3" fmla="*/ 1005017 w 1005017"/>
              <a:gd name="connsiteY3" fmla="*/ 0 h 436607"/>
              <a:gd name="connsiteX0" fmla="*/ 0 w 1005017"/>
              <a:gd name="connsiteY0" fmla="*/ 436607 h 436607"/>
              <a:gd name="connsiteX1" fmla="*/ 403655 w 1005017"/>
              <a:gd name="connsiteY1" fmla="*/ 362465 h 436607"/>
              <a:gd name="connsiteX2" fmla="*/ 1005017 w 1005017"/>
              <a:gd name="connsiteY2" fmla="*/ 0 h 436607"/>
              <a:gd name="connsiteX0" fmla="*/ 0 w 2140750"/>
              <a:gd name="connsiteY0" fmla="*/ 1410267 h 1462740"/>
              <a:gd name="connsiteX1" fmla="*/ 403655 w 2140750"/>
              <a:gd name="connsiteY1" fmla="*/ 1336125 h 1462740"/>
              <a:gd name="connsiteX2" fmla="*/ 2140750 w 2140750"/>
              <a:gd name="connsiteY2" fmla="*/ 0 h 1462740"/>
              <a:gd name="connsiteX0" fmla="*/ 0 w 2140750"/>
              <a:gd name="connsiteY0" fmla="*/ 1410267 h 1420600"/>
              <a:gd name="connsiteX1" fmla="*/ 1484560 w 2140750"/>
              <a:gd name="connsiteY1" fmla="*/ 1252370 h 1420600"/>
              <a:gd name="connsiteX2" fmla="*/ 2140750 w 2140750"/>
              <a:gd name="connsiteY2" fmla="*/ 0 h 1420600"/>
              <a:gd name="connsiteX0" fmla="*/ 0 w 2141961"/>
              <a:gd name="connsiteY0" fmla="*/ 1410267 h 1420600"/>
              <a:gd name="connsiteX1" fmla="*/ 1484560 w 2141961"/>
              <a:gd name="connsiteY1" fmla="*/ 1252370 h 1420600"/>
              <a:gd name="connsiteX2" fmla="*/ 2140750 w 2141961"/>
              <a:gd name="connsiteY2" fmla="*/ 0 h 1420600"/>
              <a:gd name="connsiteX0" fmla="*/ 0 w 2140750"/>
              <a:gd name="connsiteY0" fmla="*/ 1410267 h 1420600"/>
              <a:gd name="connsiteX1" fmla="*/ 1484560 w 2140750"/>
              <a:gd name="connsiteY1" fmla="*/ 1252370 h 1420600"/>
              <a:gd name="connsiteX2" fmla="*/ 2140750 w 2140750"/>
              <a:gd name="connsiteY2" fmla="*/ 0 h 1420600"/>
              <a:gd name="connsiteX0" fmla="*/ 0 w 2153804"/>
              <a:gd name="connsiteY0" fmla="*/ 860620 h 860619"/>
              <a:gd name="connsiteX1" fmla="*/ 1484560 w 2153804"/>
              <a:gd name="connsiteY1" fmla="*/ 702723 h 860619"/>
              <a:gd name="connsiteX2" fmla="*/ 2153804 w 2153804"/>
              <a:gd name="connsiteY2" fmla="*/ 0 h 860619"/>
              <a:gd name="connsiteX0" fmla="*/ 0 w 2153804"/>
              <a:gd name="connsiteY0" fmla="*/ 1030974 h 1030975"/>
              <a:gd name="connsiteX1" fmla="*/ 1484560 w 2153804"/>
              <a:gd name="connsiteY1" fmla="*/ 873077 h 1030975"/>
              <a:gd name="connsiteX2" fmla="*/ 2153804 w 2153804"/>
              <a:gd name="connsiteY2" fmla="*/ 170354 h 1030975"/>
              <a:gd name="connsiteX0" fmla="*/ 0 w 2095059"/>
              <a:gd name="connsiteY0" fmla="*/ 342406 h 342405"/>
              <a:gd name="connsiteX1" fmla="*/ 1484560 w 2095059"/>
              <a:gd name="connsiteY1" fmla="*/ 184509 h 342405"/>
              <a:gd name="connsiteX2" fmla="*/ 2095059 w 2095059"/>
              <a:gd name="connsiteY2" fmla="*/ 301895 h 342405"/>
              <a:gd name="connsiteX0" fmla="*/ 0 w 2095059"/>
              <a:gd name="connsiteY0" fmla="*/ 381445 h 381446"/>
              <a:gd name="connsiteX1" fmla="*/ 771790 w 2095059"/>
              <a:gd name="connsiteY1" fmla="*/ 118853 h 381446"/>
              <a:gd name="connsiteX2" fmla="*/ 2095059 w 2095059"/>
              <a:gd name="connsiteY2" fmla="*/ 340934 h 381446"/>
              <a:gd name="connsiteX0" fmla="*/ 0 w 2095059"/>
              <a:gd name="connsiteY0" fmla="*/ 40511 h 40511"/>
              <a:gd name="connsiteX1" fmla="*/ 2095059 w 2095059"/>
              <a:gd name="connsiteY1" fmla="*/ 0 h 40511"/>
              <a:gd name="connsiteX0" fmla="*/ 0 w 2095059"/>
              <a:gd name="connsiteY0" fmla="*/ 404069 h 404069"/>
              <a:gd name="connsiteX1" fmla="*/ 2095059 w 2095059"/>
              <a:gd name="connsiteY1" fmla="*/ 363558 h 404069"/>
              <a:gd name="connsiteX0" fmla="*/ 0 w 2212549"/>
              <a:gd name="connsiteY0" fmla="*/ 173 h 1603379"/>
              <a:gd name="connsiteX1" fmla="*/ 2212549 w 2212549"/>
              <a:gd name="connsiteY1" fmla="*/ 1603379 h 1603379"/>
              <a:gd name="connsiteX0" fmla="*/ 0 w 2041209"/>
              <a:gd name="connsiteY0" fmla="*/ 227 h 1413673"/>
              <a:gd name="connsiteX1" fmla="*/ 2041209 w 2041209"/>
              <a:gd name="connsiteY1" fmla="*/ 1413673 h 1413673"/>
              <a:gd name="connsiteX0" fmla="*/ 0 w 2041209"/>
              <a:gd name="connsiteY0" fmla="*/ 877 h 1414323"/>
              <a:gd name="connsiteX1" fmla="*/ 2041209 w 2041209"/>
              <a:gd name="connsiteY1" fmla="*/ 1414323 h 1414323"/>
              <a:gd name="connsiteX0" fmla="*/ 0 w 2119535"/>
              <a:gd name="connsiteY0" fmla="*/ 877 h 1414323"/>
              <a:gd name="connsiteX1" fmla="*/ 2119535 w 2119535"/>
              <a:gd name="connsiteY1" fmla="*/ 1414323 h 1414323"/>
              <a:gd name="connsiteX0" fmla="*/ 0 w 2041209"/>
              <a:gd name="connsiteY0" fmla="*/ 1730 h 1320950"/>
              <a:gd name="connsiteX1" fmla="*/ 2041209 w 2041209"/>
              <a:gd name="connsiteY1" fmla="*/ 1320950 h 1320950"/>
              <a:gd name="connsiteX0" fmla="*/ 0 w 2011837"/>
              <a:gd name="connsiteY0" fmla="*/ 1730 h 1320950"/>
              <a:gd name="connsiteX1" fmla="*/ 2011837 w 2011837"/>
              <a:gd name="connsiteY1" fmla="*/ 1320950 h 1320950"/>
              <a:gd name="connsiteX0" fmla="*/ 0 w 2015101"/>
              <a:gd name="connsiteY0" fmla="*/ 1490 h 1338159"/>
              <a:gd name="connsiteX1" fmla="*/ 2015101 w 2015101"/>
              <a:gd name="connsiteY1" fmla="*/ 1338159 h 1338159"/>
              <a:gd name="connsiteX0" fmla="*/ 0 w 2015101"/>
              <a:gd name="connsiteY0" fmla="*/ 11938 h 1348607"/>
              <a:gd name="connsiteX1" fmla="*/ 1976172 w 2015101"/>
              <a:gd name="connsiteY1" fmla="*/ 377712 h 1348607"/>
              <a:gd name="connsiteX2" fmla="*/ 2015101 w 2015101"/>
              <a:gd name="connsiteY2" fmla="*/ 1348607 h 1348607"/>
              <a:gd name="connsiteX0" fmla="*/ 0 w 2015101"/>
              <a:gd name="connsiteY0" fmla="*/ 11938 h 1348607"/>
              <a:gd name="connsiteX1" fmla="*/ 1976172 w 2015101"/>
              <a:gd name="connsiteY1" fmla="*/ 377712 h 1348607"/>
              <a:gd name="connsiteX2" fmla="*/ 2015101 w 2015101"/>
              <a:gd name="connsiteY2" fmla="*/ 1348607 h 1348607"/>
              <a:gd name="connsiteX0" fmla="*/ 0 w 2047147"/>
              <a:gd name="connsiteY0" fmla="*/ 0 h 1336669"/>
              <a:gd name="connsiteX1" fmla="*/ 1976172 w 2047147"/>
              <a:gd name="connsiteY1" fmla="*/ 365774 h 1336669"/>
              <a:gd name="connsiteX2" fmla="*/ 2015101 w 2047147"/>
              <a:gd name="connsiteY2" fmla="*/ 1336669 h 1336669"/>
              <a:gd name="connsiteX0" fmla="*/ 0 w 2047147"/>
              <a:gd name="connsiteY0" fmla="*/ 0 h 1336669"/>
              <a:gd name="connsiteX1" fmla="*/ 1976172 w 2047147"/>
              <a:gd name="connsiteY1" fmla="*/ 365774 h 1336669"/>
              <a:gd name="connsiteX2" fmla="*/ 2015101 w 2047147"/>
              <a:gd name="connsiteY2" fmla="*/ 1336669 h 1336669"/>
              <a:gd name="connsiteX0" fmla="*/ 0 w 2015101"/>
              <a:gd name="connsiteY0" fmla="*/ 0 h 1336669"/>
              <a:gd name="connsiteX1" fmla="*/ 1686364 w 2015101"/>
              <a:gd name="connsiteY1" fmla="*/ 240140 h 1336669"/>
              <a:gd name="connsiteX2" fmla="*/ 2015101 w 2015101"/>
              <a:gd name="connsiteY2" fmla="*/ 1336669 h 1336669"/>
              <a:gd name="connsiteX0" fmla="*/ 0 w 2015101"/>
              <a:gd name="connsiteY0" fmla="*/ 0 h 1336669"/>
              <a:gd name="connsiteX1" fmla="*/ 2015101 w 2015101"/>
              <a:gd name="connsiteY1" fmla="*/ 1336669 h 1336669"/>
              <a:gd name="connsiteX0" fmla="*/ 0 w 1968105"/>
              <a:gd name="connsiteY0" fmla="*/ 0 h 603801"/>
              <a:gd name="connsiteX1" fmla="*/ 1968105 w 1968105"/>
              <a:gd name="connsiteY1" fmla="*/ 603801 h 603801"/>
              <a:gd name="connsiteX0" fmla="*/ 0 w 1968105"/>
              <a:gd name="connsiteY0" fmla="*/ 0 h 603801"/>
              <a:gd name="connsiteX1" fmla="*/ 1968105 w 1968105"/>
              <a:gd name="connsiteY1" fmla="*/ 603801 h 603801"/>
              <a:gd name="connsiteX0" fmla="*/ 0 w 1968105"/>
              <a:gd name="connsiteY0" fmla="*/ 86287 h 690088"/>
              <a:gd name="connsiteX1" fmla="*/ 1968105 w 1968105"/>
              <a:gd name="connsiteY1" fmla="*/ 690088 h 690088"/>
              <a:gd name="connsiteX0" fmla="*/ 0 w 1968105"/>
              <a:gd name="connsiteY0" fmla="*/ 64344 h 668145"/>
              <a:gd name="connsiteX1" fmla="*/ 1968105 w 1968105"/>
              <a:gd name="connsiteY1" fmla="*/ 668145 h 668145"/>
              <a:gd name="connsiteX0" fmla="*/ 0 w 1968105"/>
              <a:gd name="connsiteY0" fmla="*/ 67979 h 671780"/>
              <a:gd name="connsiteX1" fmla="*/ 1968105 w 1968105"/>
              <a:gd name="connsiteY1" fmla="*/ 671780 h 671780"/>
              <a:gd name="connsiteX0" fmla="*/ 0 w 1968105"/>
              <a:gd name="connsiteY0" fmla="*/ 77108 h 680909"/>
              <a:gd name="connsiteX1" fmla="*/ 1968105 w 1968105"/>
              <a:gd name="connsiteY1" fmla="*/ 680909 h 680909"/>
              <a:gd name="connsiteX0" fmla="*/ 0 w 1968105"/>
              <a:gd name="connsiteY0" fmla="*/ 67979 h 671780"/>
              <a:gd name="connsiteX1" fmla="*/ 1968105 w 1968105"/>
              <a:gd name="connsiteY1" fmla="*/ 671780 h 671780"/>
              <a:gd name="connsiteX0" fmla="*/ 0 w 1968105"/>
              <a:gd name="connsiteY0" fmla="*/ 71624 h 675425"/>
              <a:gd name="connsiteX1" fmla="*/ 1968105 w 1968105"/>
              <a:gd name="connsiteY1" fmla="*/ 675425 h 675425"/>
              <a:gd name="connsiteX0" fmla="*/ 0 w 1968105"/>
              <a:gd name="connsiteY0" fmla="*/ 71624 h 675425"/>
              <a:gd name="connsiteX1" fmla="*/ 1968105 w 1968105"/>
              <a:gd name="connsiteY1" fmla="*/ 675425 h 675425"/>
              <a:gd name="connsiteX0" fmla="*/ 0 w 2000741"/>
              <a:gd name="connsiteY0" fmla="*/ 1168 h 940866"/>
              <a:gd name="connsiteX1" fmla="*/ 2000741 w 2000741"/>
              <a:gd name="connsiteY1" fmla="*/ 940867 h 940866"/>
              <a:gd name="connsiteX0" fmla="*/ 0 w 1752707"/>
              <a:gd name="connsiteY0" fmla="*/ 22195 h 783040"/>
              <a:gd name="connsiteX1" fmla="*/ 1752707 w 1752707"/>
              <a:gd name="connsiteY1" fmla="*/ 783040 h 783040"/>
              <a:gd name="connsiteX0" fmla="*/ 0 w 1752707"/>
              <a:gd name="connsiteY0" fmla="*/ 22195 h 783040"/>
              <a:gd name="connsiteX1" fmla="*/ 1752707 w 1752707"/>
              <a:gd name="connsiteY1" fmla="*/ 783040 h 783040"/>
              <a:gd name="connsiteX0" fmla="*/ 0 w 1752707"/>
              <a:gd name="connsiteY0" fmla="*/ 22195 h 783040"/>
              <a:gd name="connsiteX1" fmla="*/ 1752707 w 1752707"/>
              <a:gd name="connsiteY1" fmla="*/ 783040 h 783040"/>
              <a:gd name="connsiteX0" fmla="*/ 0 w 1752707"/>
              <a:gd name="connsiteY0" fmla="*/ 0 h 760845"/>
              <a:gd name="connsiteX1" fmla="*/ 1724222 w 1752707"/>
              <a:gd name="connsiteY1" fmla="*/ 278525 h 760845"/>
              <a:gd name="connsiteX2" fmla="*/ 1752707 w 1752707"/>
              <a:gd name="connsiteY2" fmla="*/ 760845 h 760845"/>
              <a:gd name="connsiteX0" fmla="*/ 0 w 1752707"/>
              <a:gd name="connsiteY0" fmla="*/ 0 h 760845"/>
              <a:gd name="connsiteX1" fmla="*/ 1724222 w 1752707"/>
              <a:gd name="connsiteY1" fmla="*/ 278525 h 760845"/>
              <a:gd name="connsiteX2" fmla="*/ 1752707 w 1752707"/>
              <a:gd name="connsiteY2" fmla="*/ 760845 h 760845"/>
              <a:gd name="connsiteX0" fmla="*/ 0 w 1752782"/>
              <a:gd name="connsiteY0" fmla="*/ 0 h 760845"/>
              <a:gd name="connsiteX1" fmla="*/ 1724222 w 1752782"/>
              <a:gd name="connsiteY1" fmla="*/ 278525 h 760845"/>
              <a:gd name="connsiteX2" fmla="*/ 1752707 w 1752782"/>
              <a:gd name="connsiteY2" fmla="*/ 760845 h 760845"/>
              <a:gd name="connsiteX0" fmla="*/ 0 w 1753673"/>
              <a:gd name="connsiteY0" fmla="*/ 0 h 760845"/>
              <a:gd name="connsiteX1" fmla="*/ 1724222 w 1753673"/>
              <a:gd name="connsiteY1" fmla="*/ 278525 h 760845"/>
              <a:gd name="connsiteX2" fmla="*/ 1752707 w 1753673"/>
              <a:gd name="connsiteY2" fmla="*/ 760845 h 760845"/>
              <a:gd name="connsiteX0" fmla="*/ 0 w 1753212"/>
              <a:gd name="connsiteY0" fmla="*/ 0 h 760845"/>
              <a:gd name="connsiteX1" fmla="*/ 1688323 w 1753212"/>
              <a:gd name="connsiteY1" fmla="*/ 165105 h 760845"/>
              <a:gd name="connsiteX2" fmla="*/ 1752707 w 1753212"/>
              <a:gd name="connsiteY2" fmla="*/ 760845 h 760845"/>
              <a:gd name="connsiteX0" fmla="*/ 0 w 1753213"/>
              <a:gd name="connsiteY0" fmla="*/ 0 h 760845"/>
              <a:gd name="connsiteX1" fmla="*/ 1688323 w 1753213"/>
              <a:gd name="connsiteY1" fmla="*/ 165105 h 760845"/>
              <a:gd name="connsiteX2" fmla="*/ 1752707 w 1753213"/>
              <a:gd name="connsiteY2" fmla="*/ 760845 h 760845"/>
              <a:gd name="connsiteX0" fmla="*/ 0 w 1755888"/>
              <a:gd name="connsiteY0" fmla="*/ 0 h 760845"/>
              <a:gd name="connsiteX1" fmla="*/ 1688323 w 1755888"/>
              <a:gd name="connsiteY1" fmla="*/ 165105 h 760845"/>
              <a:gd name="connsiteX2" fmla="*/ 1752707 w 1755888"/>
              <a:gd name="connsiteY2" fmla="*/ 760845 h 760845"/>
              <a:gd name="connsiteX0" fmla="*/ 0 w 2018769"/>
              <a:gd name="connsiteY0" fmla="*/ 0 h 970236"/>
              <a:gd name="connsiteX1" fmla="*/ 1688323 w 2018769"/>
              <a:gd name="connsiteY1" fmla="*/ 165105 h 970236"/>
              <a:gd name="connsiteX2" fmla="*/ 2017058 w 2018769"/>
              <a:gd name="connsiteY2" fmla="*/ 970236 h 970236"/>
              <a:gd name="connsiteX0" fmla="*/ 0 w 2018769"/>
              <a:gd name="connsiteY0" fmla="*/ 0 h 970236"/>
              <a:gd name="connsiteX1" fmla="*/ 1688323 w 2018769"/>
              <a:gd name="connsiteY1" fmla="*/ 104033 h 970236"/>
              <a:gd name="connsiteX2" fmla="*/ 2017058 w 2018769"/>
              <a:gd name="connsiteY2" fmla="*/ 970236 h 970236"/>
              <a:gd name="connsiteX0" fmla="*/ 0 w 2018769"/>
              <a:gd name="connsiteY0" fmla="*/ 0 h 970236"/>
              <a:gd name="connsiteX1" fmla="*/ 1688323 w 2018769"/>
              <a:gd name="connsiteY1" fmla="*/ 104033 h 970236"/>
              <a:gd name="connsiteX2" fmla="*/ 2017058 w 2018769"/>
              <a:gd name="connsiteY2" fmla="*/ 970236 h 970236"/>
              <a:gd name="connsiteX0" fmla="*/ 0 w 2018129"/>
              <a:gd name="connsiteY0" fmla="*/ 20923 h 991159"/>
              <a:gd name="connsiteX1" fmla="*/ 1668742 w 2018129"/>
              <a:gd name="connsiteY1" fmla="*/ 72608 h 991159"/>
              <a:gd name="connsiteX2" fmla="*/ 2017058 w 2018129"/>
              <a:gd name="connsiteY2" fmla="*/ 991159 h 991159"/>
              <a:gd name="connsiteX0" fmla="*/ 0 w 2018129"/>
              <a:gd name="connsiteY0" fmla="*/ 0 h 970236"/>
              <a:gd name="connsiteX1" fmla="*/ 1668742 w 2018129"/>
              <a:gd name="connsiteY1" fmla="*/ 51685 h 970236"/>
              <a:gd name="connsiteX2" fmla="*/ 2017058 w 2018129"/>
              <a:gd name="connsiteY2" fmla="*/ 970236 h 970236"/>
              <a:gd name="connsiteX0" fmla="*/ 0 w 2018129"/>
              <a:gd name="connsiteY0" fmla="*/ 0 h 970236"/>
              <a:gd name="connsiteX1" fmla="*/ 1668742 w 2018129"/>
              <a:gd name="connsiteY1" fmla="*/ 51685 h 970236"/>
              <a:gd name="connsiteX2" fmla="*/ 2017058 w 2018129"/>
              <a:gd name="connsiteY2" fmla="*/ 970236 h 970236"/>
              <a:gd name="connsiteX0" fmla="*/ 0 w 2017937"/>
              <a:gd name="connsiteY0" fmla="*/ 0 h 970236"/>
              <a:gd name="connsiteX1" fmla="*/ 1658951 w 2017937"/>
              <a:gd name="connsiteY1" fmla="*/ 16787 h 970236"/>
              <a:gd name="connsiteX2" fmla="*/ 2017058 w 2017937"/>
              <a:gd name="connsiteY2" fmla="*/ 970236 h 970236"/>
              <a:gd name="connsiteX0" fmla="*/ 0 w 2018209"/>
              <a:gd name="connsiteY0" fmla="*/ 0 h 970236"/>
              <a:gd name="connsiteX1" fmla="*/ 1672006 w 2018209"/>
              <a:gd name="connsiteY1" fmla="*/ 16787 h 970236"/>
              <a:gd name="connsiteX2" fmla="*/ 2017058 w 2018209"/>
              <a:gd name="connsiteY2" fmla="*/ 970236 h 970236"/>
              <a:gd name="connsiteX0" fmla="*/ 0 w 2020310"/>
              <a:gd name="connsiteY0" fmla="*/ 0 h 970236"/>
              <a:gd name="connsiteX1" fmla="*/ 1672006 w 2020310"/>
              <a:gd name="connsiteY1" fmla="*/ 16787 h 970236"/>
              <a:gd name="connsiteX2" fmla="*/ 2017058 w 2020310"/>
              <a:gd name="connsiteY2" fmla="*/ 970236 h 970236"/>
              <a:gd name="connsiteX0" fmla="*/ 0 w 2023472"/>
              <a:gd name="connsiteY0" fmla="*/ 0 h 970236"/>
              <a:gd name="connsiteX1" fmla="*/ 1698115 w 2023472"/>
              <a:gd name="connsiteY1" fmla="*/ 95308 h 970236"/>
              <a:gd name="connsiteX2" fmla="*/ 2017058 w 2023472"/>
              <a:gd name="connsiteY2" fmla="*/ 970236 h 970236"/>
              <a:gd name="connsiteX0" fmla="*/ 0 w 2023472"/>
              <a:gd name="connsiteY0" fmla="*/ 0 h 970236"/>
              <a:gd name="connsiteX1" fmla="*/ 1698115 w 2023472"/>
              <a:gd name="connsiteY1" fmla="*/ 95308 h 970236"/>
              <a:gd name="connsiteX2" fmla="*/ 2017058 w 2023472"/>
              <a:gd name="connsiteY2" fmla="*/ 970236 h 970236"/>
              <a:gd name="connsiteX0" fmla="*/ 0 w 2023472"/>
              <a:gd name="connsiteY0" fmla="*/ 4164 h 974400"/>
              <a:gd name="connsiteX1" fmla="*/ 1698115 w 2023472"/>
              <a:gd name="connsiteY1" fmla="*/ 99472 h 974400"/>
              <a:gd name="connsiteX2" fmla="*/ 2017058 w 2023472"/>
              <a:gd name="connsiteY2" fmla="*/ 974400 h 974400"/>
              <a:gd name="connsiteX0" fmla="*/ 0 w 2022099"/>
              <a:gd name="connsiteY0" fmla="*/ 4164 h 974400"/>
              <a:gd name="connsiteX1" fmla="*/ 1698115 w 2022099"/>
              <a:gd name="connsiteY1" fmla="*/ 99472 h 974400"/>
              <a:gd name="connsiteX2" fmla="*/ 2017058 w 2022099"/>
              <a:gd name="connsiteY2" fmla="*/ 974400 h 974400"/>
              <a:gd name="connsiteX0" fmla="*/ 0 w 2018045"/>
              <a:gd name="connsiteY0" fmla="*/ 4164 h 974400"/>
              <a:gd name="connsiteX1" fmla="*/ 1698115 w 2018045"/>
              <a:gd name="connsiteY1" fmla="*/ 99472 h 974400"/>
              <a:gd name="connsiteX2" fmla="*/ 2017058 w 2018045"/>
              <a:gd name="connsiteY2" fmla="*/ 974400 h 974400"/>
              <a:gd name="connsiteX0" fmla="*/ 0 w 2018045"/>
              <a:gd name="connsiteY0" fmla="*/ 4164 h 970038"/>
              <a:gd name="connsiteX1" fmla="*/ 1698115 w 2018045"/>
              <a:gd name="connsiteY1" fmla="*/ 99472 h 970038"/>
              <a:gd name="connsiteX2" fmla="*/ 2017058 w 2018045"/>
              <a:gd name="connsiteY2" fmla="*/ 970038 h 970038"/>
              <a:gd name="connsiteX0" fmla="*/ 0 w 2018045"/>
              <a:gd name="connsiteY0" fmla="*/ 4164 h 970038"/>
              <a:gd name="connsiteX1" fmla="*/ 1698115 w 2018045"/>
              <a:gd name="connsiteY1" fmla="*/ 99472 h 970038"/>
              <a:gd name="connsiteX2" fmla="*/ 2017058 w 2018045"/>
              <a:gd name="connsiteY2" fmla="*/ 970038 h 970038"/>
              <a:gd name="connsiteX0" fmla="*/ 0 w 2020056"/>
              <a:gd name="connsiteY0" fmla="*/ 4164 h 970038"/>
              <a:gd name="connsiteX1" fmla="*/ 1698115 w 2020056"/>
              <a:gd name="connsiteY1" fmla="*/ 99472 h 970038"/>
              <a:gd name="connsiteX2" fmla="*/ 2017058 w 2020056"/>
              <a:gd name="connsiteY2" fmla="*/ 970038 h 970038"/>
              <a:gd name="connsiteX0" fmla="*/ 0 w 2017058"/>
              <a:gd name="connsiteY0" fmla="*/ 4164 h 970038"/>
              <a:gd name="connsiteX1" fmla="*/ 1698115 w 2017058"/>
              <a:gd name="connsiteY1" fmla="*/ 99472 h 970038"/>
              <a:gd name="connsiteX2" fmla="*/ 2017058 w 2017058"/>
              <a:gd name="connsiteY2" fmla="*/ 970038 h 970038"/>
              <a:gd name="connsiteX0" fmla="*/ 0 w 2017058"/>
              <a:gd name="connsiteY0" fmla="*/ 4164 h 970038"/>
              <a:gd name="connsiteX1" fmla="*/ 1698115 w 2017058"/>
              <a:gd name="connsiteY1" fmla="*/ 99472 h 970038"/>
              <a:gd name="connsiteX2" fmla="*/ 2017058 w 2017058"/>
              <a:gd name="connsiteY2" fmla="*/ 970038 h 970038"/>
              <a:gd name="connsiteX0" fmla="*/ 0 w 2017058"/>
              <a:gd name="connsiteY0" fmla="*/ 19802 h 985676"/>
              <a:gd name="connsiteX1" fmla="*/ 1698115 w 2017058"/>
              <a:gd name="connsiteY1" fmla="*/ 115110 h 985676"/>
              <a:gd name="connsiteX2" fmla="*/ 2017058 w 2017058"/>
              <a:gd name="connsiteY2" fmla="*/ 985676 h 985676"/>
              <a:gd name="connsiteX0" fmla="*/ 0 w 2017058"/>
              <a:gd name="connsiteY0" fmla="*/ 417 h 966291"/>
              <a:gd name="connsiteX1" fmla="*/ 1698115 w 2017058"/>
              <a:gd name="connsiteY1" fmla="*/ 95725 h 966291"/>
              <a:gd name="connsiteX2" fmla="*/ 2017058 w 2017058"/>
              <a:gd name="connsiteY2" fmla="*/ 966291 h 966291"/>
              <a:gd name="connsiteX0" fmla="*/ 0 w 2017058"/>
              <a:gd name="connsiteY0" fmla="*/ 4125 h 969999"/>
              <a:gd name="connsiteX1" fmla="*/ 1698115 w 2017058"/>
              <a:gd name="connsiteY1" fmla="*/ 99433 h 969999"/>
              <a:gd name="connsiteX2" fmla="*/ 2017058 w 2017058"/>
              <a:gd name="connsiteY2" fmla="*/ 969999 h 969999"/>
              <a:gd name="connsiteX0" fmla="*/ 0 w 2021962"/>
              <a:gd name="connsiteY0" fmla="*/ 13120 h 985537"/>
              <a:gd name="connsiteX1" fmla="*/ 1698115 w 2021962"/>
              <a:gd name="connsiteY1" fmla="*/ 108428 h 985537"/>
              <a:gd name="connsiteX2" fmla="*/ 2021962 w 2021962"/>
              <a:gd name="connsiteY2" fmla="*/ 985537 h 985537"/>
              <a:gd name="connsiteX0" fmla="*/ 0 w 2014607"/>
              <a:gd name="connsiteY0" fmla="*/ 12939 h 982084"/>
              <a:gd name="connsiteX1" fmla="*/ 1698115 w 2014607"/>
              <a:gd name="connsiteY1" fmla="*/ 108247 h 982084"/>
              <a:gd name="connsiteX2" fmla="*/ 2014607 w 2014607"/>
              <a:gd name="connsiteY2" fmla="*/ 982085 h 982084"/>
              <a:gd name="connsiteX0" fmla="*/ 0 w 2021962"/>
              <a:gd name="connsiteY0" fmla="*/ 12938 h 982084"/>
              <a:gd name="connsiteX1" fmla="*/ 1698115 w 2021962"/>
              <a:gd name="connsiteY1" fmla="*/ 108246 h 982084"/>
              <a:gd name="connsiteX2" fmla="*/ 2021962 w 2021962"/>
              <a:gd name="connsiteY2" fmla="*/ 982084 h 982084"/>
              <a:gd name="connsiteX0" fmla="*/ 0 w 2017058"/>
              <a:gd name="connsiteY0" fmla="*/ 16900 h 1054752"/>
              <a:gd name="connsiteX1" fmla="*/ 1698115 w 2017058"/>
              <a:gd name="connsiteY1" fmla="*/ 112208 h 1054752"/>
              <a:gd name="connsiteX2" fmla="*/ 2017058 w 2017058"/>
              <a:gd name="connsiteY2" fmla="*/ 1054752 h 1054752"/>
              <a:gd name="connsiteX0" fmla="*/ 0 w 2014607"/>
              <a:gd name="connsiteY0" fmla="*/ 27448 h 1235430"/>
              <a:gd name="connsiteX1" fmla="*/ 1698115 w 2014607"/>
              <a:gd name="connsiteY1" fmla="*/ 122756 h 1235430"/>
              <a:gd name="connsiteX2" fmla="*/ 2014607 w 2014607"/>
              <a:gd name="connsiteY2" fmla="*/ 1235430 h 1235430"/>
              <a:gd name="connsiteX0" fmla="*/ 0 w 2014607"/>
              <a:gd name="connsiteY0" fmla="*/ 19748 h 1104954"/>
              <a:gd name="connsiteX1" fmla="*/ 1698115 w 2014607"/>
              <a:gd name="connsiteY1" fmla="*/ 115056 h 1104954"/>
              <a:gd name="connsiteX2" fmla="*/ 2014607 w 2014607"/>
              <a:gd name="connsiteY2" fmla="*/ 1104954 h 1104954"/>
              <a:gd name="connsiteX0" fmla="*/ 0 w 2020121"/>
              <a:gd name="connsiteY0" fmla="*/ 25269 h 1199147"/>
              <a:gd name="connsiteX1" fmla="*/ 1698115 w 2020121"/>
              <a:gd name="connsiteY1" fmla="*/ 120577 h 1199147"/>
              <a:gd name="connsiteX2" fmla="*/ 2020121 w 2020121"/>
              <a:gd name="connsiteY2" fmla="*/ 1199147 h 1199147"/>
              <a:gd name="connsiteX0" fmla="*/ 0 w 1998621"/>
              <a:gd name="connsiteY0" fmla="*/ 25269 h 1199147"/>
              <a:gd name="connsiteX1" fmla="*/ 1698115 w 1998621"/>
              <a:gd name="connsiteY1" fmla="*/ 120577 h 1199147"/>
              <a:gd name="connsiteX2" fmla="*/ 1998066 w 1998621"/>
              <a:gd name="connsiteY2" fmla="*/ 1199147 h 1199147"/>
              <a:gd name="connsiteX0" fmla="*/ 0 w 2014608"/>
              <a:gd name="connsiteY0" fmla="*/ 25269 h 1199147"/>
              <a:gd name="connsiteX1" fmla="*/ 1698115 w 2014608"/>
              <a:gd name="connsiteY1" fmla="*/ 120577 h 1199147"/>
              <a:gd name="connsiteX2" fmla="*/ 2014608 w 2014608"/>
              <a:gd name="connsiteY2" fmla="*/ 1199147 h 1199147"/>
              <a:gd name="connsiteX0" fmla="*/ 0 w 2002544"/>
              <a:gd name="connsiteY0" fmla="*/ 17082 h 1057953"/>
              <a:gd name="connsiteX1" fmla="*/ 1698115 w 2002544"/>
              <a:gd name="connsiteY1" fmla="*/ 112390 h 1057953"/>
              <a:gd name="connsiteX2" fmla="*/ 2002201 w 2002544"/>
              <a:gd name="connsiteY2" fmla="*/ 1057953 h 1057953"/>
              <a:gd name="connsiteX0" fmla="*/ 0 w 2002200"/>
              <a:gd name="connsiteY0" fmla="*/ 2817 h 1043688"/>
              <a:gd name="connsiteX1" fmla="*/ 1607139 w 2002200"/>
              <a:gd name="connsiteY1" fmla="*/ 139050 h 1043688"/>
              <a:gd name="connsiteX2" fmla="*/ 2002201 w 2002200"/>
              <a:gd name="connsiteY2" fmla="*/ 1043688 h 1043688"/>
              <a:gd name="connsiteX0" fmla="*/ 0 w 2002202"/>
              <a:gd name="connsiteY0" fmla="*/ 5977 h 1046848"/>
              <a:gd name="connsiteX1" fmla="*/ 1607139 w 2002202"/>
              <a:gd name="connsiteY1" fmla="*/ 142210 h 1046848"/>
              <a:gd name="connsiteX2" fmla="*/ 2002201 w 2002202"/>
              <a:gd name="connsiteY2" fmla="*/ 1046848 h 1046848"/>
              <a:gd name="connsiteX0" fmla="*/ 0 w 2002200"/>
              <a:gd name="connsiteY0" fmla="*/ 0 h 1040871"/>
              <a:gd name="connsiteX1" fmla="*/ 1607139 w 2002200"/>
              <a:gd name="connsiteY1" fmla="*/ 136233 h 1040871"/>
              <a:gd name="connsiteX2" fmla="*/ 2002201 w 2002200"/>
              <a:gd name="connsiteY2" fmla="*/ 1040871 h 1040871"/>
              <a:gd name="connsiteX0" fmla="*/ 0 w 2002202"/>
              <a:gd name="connsiteY0" fmla="*/ 9682 h 1050553"/>
              <a:gd name="connsiteX1" fmla="*/ 1607139 w 2002202"/>
              <a:gd name="connsiteY1" fmla="*/ 145915 h 1050553"/>
              <a:gd name="connsiteX2" fmla="*/ 2002201 w 2002202"/>
              <a:gd name="connsiteY2" fmla="*/ 1050553 h 1050553"/>
              <a:gd name="connsiteX0" fmla="*/ 0 w 2002200"/>
              <a:gd name="connsiteY0" fmla="*/ 9682 h 1050553"/>
              <a:gd name="connsiteX1" fmla="*/ 1607139 w 2002200"/>
              <a:gd name="connsiteY1" fmla="*/ 145915 h 1050553"/>
              <a:gd name="connsiteX2" fmla="*/ 2002201 w 2002200"/>
              <a:gd name="connsiteY2" fmla="*/ 1050553 h 1050553"/>
              <a:gd name="connsiteX0" fmla="*/ 0 w 2002202"/>
              <a:gd name="connsiteY0" fmla="*/ 2 h 1040873"/>
              <a:gd name="connsiteX1" fmla="*/ 1607139 w 2002202"/>
              <a:gd name="connsiteY1" fmla="*/ 136235 h 1040873"/>
              <a:gd name="connsiteX2" fmla="*/ 2002201 w 2002202"/>
              <a:gd name="connsiteY2" fmla="*/ 1040873 h 1040873"/>
              <a:gd name="connsiteX0" fmla="*/ 0 w 2002200"/>
              <a:gd name="connsiteY0" fmla="*/ 2 h 1040873"/>
              <a:gd name="connsiteX1" fmla="*/ 1590598 w 2002200"/>
              <a:gd name="connsiteY1" fmla="*/ 54383 h 1040873"/>
              <a:gd name="connsiteX2" fmla="*/ 2002201 w 2002200"/>
              <a:gd name="connsiteY2" fmla="*/ 1040873 h 1040873"/>
              <a:gd name="connsiteX0" fmla="*/ 0 w 2008975"/>
              <a:gd name="connsiteY0" fmla="*/ 61457 h 1409267"/>
              <a:gd name="connsiteX1" fmla="*/ 1590598 w 2008975"/>
              <a:gd name="connsiteY1" fmla="*/ 115838 h 1409267"/>
              <a:gd name="connsiteX2" fmla="*/ 2008975 w 2008975"/>
              <a:gd name="connsiteY2" fmla="*/ 1409267 h 1409267"/>
              <a:gd name="connsiteX0" fmla="*/ 0 w 1995425"/>
              <a:gd name="connsiteY0" fmla="*/ 65152 h 1464118"/>
              <a:gd name="connsiteX1" fmla="*/ 1590598 w 1995425"/>
              <a:gd name="connsiteY1" fmla="*/ 119533 h 1464118"/>
              <a:gd name="connsiteX2" fmla="*/ 1995425 w 1995425"/>
              <a:gd name="connsiteY2" fmla="*/ 1464118 h 1464118"/>
              <a:gd name="connsiteX0" fmla="*/ 0 w 2008975"/>
              <a:gd name="connsiteY0" fmla="*/ 73316 h 1584828"/>
              <a:gd name="connsiteX1" fmla="*/ 1590598 w 2008975"/>
              <a:gd name="connsiteY1" fmla="*/ 127697 h 1584828"/>
              <a:gd name="connsiteX2" fmla="*/ 2008975 w 2008975"/>
              <a:gd name="connsiteY2" fmla="*/ 1584828 h 1584828"/>
              <a:gd name="connsiteX0" fmla="*/ 0 w 2008975"/>
              <a:gd name="connsiteY0" fmla="*/ 47704 h 1559216"/>
              <a:gd name="connsiteX1" fmla="*/ 1610922 w 2008975"/>
              <a:gd name="connsiteY1" fmla="*/ 143010 h 1559216"/>
              <a:gd name="connsiteX2" fmla="*/ 2008975 w 2008975"/>
              <a:gd name="connsiteY2" fmla="*/ 1559216 h 1559216"/>
              <a:gd name="connsiteX0" fmla="*/ 0 w 2008975"/>
              <a:gd name="connsiteY0" fmla="*/ 31007 h 1542519"/>
              <a:gd name="connsiteX1" fmla="*/ 1590597 w 2008975"/>
              <a:gd name="connsiteY1" fmla="*/ 157008 h 1542519"/>
              <a:gd name="connsiteX2" fmla="*/ 2008975 w 2008975"/>
              <a:gd name="connsiteY2" fmla="*/ 1542519 h 1542519"/>
              <a:gd name="connsiteX0" fmla="*/ 0 w 2008975"/>
              <a:gd name="connsiteY0" fmla="*/ 17133 h 1528645"/>
              <a:gd name="connsiteX1" fmla="*/ 1563495 w 2008975"/>
              <a:gd name="connsiteY1" fmla="*/ 173829 h 1528645"/>
              <a:gd name="connsiteX2" fmla="*/ 2008975 w 2008975"/>
              <a:gd name="connsiteY2" fmla="*/ 1528645 h 1528645"/>
              <a:gd name="connsiteX0" fmla="*/ 0 w 2008975"/>
              <a:gd name="connsiteY0" fmla="*/ 4385 h 1515897"/>
              <a:gd name="connsiteX1" fmla="*/ 1554461 w 2008975"/>
              <a:gd name="connsiteY1" fmla="*/ 202007 h 1515897"/>
              <a:gd name="connsiteX2" fmla="*/ 2008975 w 2008975"/>
              <a:gd name="connsiteY2" fmla="*/ 1515897 h 1515897"/>
              <a:gd name="connsiteX0" fmla="*/ 0 w 2548547"/>
              <a:gd name="connsiteY0" fmla="*/ 17017 h 382616"/>
              <a:gd name="connsiteX1" fmla="*/ 1554461 w 2548547"/>
              <a:gd name="connsiteY1" fmla="*/ 214639 h 382616"/>
              <a:gd name="connsiteX2" fmla="*/ 2548547 w 2548547"/>
              <a:gd name="connsiteY2" fmla="*/ 382616 h 382616"/>
              <a:gd name="connsiteX0" fmla="*/ 0 w 2548547"/>
              <a:gd name="connsiteY0" fmla="*/ -2 h 365597"/>
              <a:gd name="connsiteX1" fmla="*/ 2548547 w 2548547"/>
              <a:gd name="connsiteY1" fmla="*/ 365597 h 365597"/>
              <a:gd name="connsiteX0" fmla="*/ 0 w 1469403"/>
              <a:gd name="connsiteY0" fmla="*/ 1762528 h 1762530"/>
              <a:gd name="connsiteX1" fmla="*/ 1469403 w 1469403"/>
              <a:gd name="connsiteY1" fmla="*/ 0 h 1762530"/>
              <a:gd name="connsiteX0" fmla="*/ 0 w 1469403"/>
              <a:gd name="connsiteY0" fmla="*/ 1762528 h 1762530"/>
              <a:gd name="connsiteX1" fmla="*/ 1469403 w 1469403"/>
              <a:gd name="connsiteY1" fmla="*/ 0 h 1762530"/>
              <a:gd name="connsiteX0" fmla="*/ 0 w 1469403"/>
              <a:gd name="connsiteY0" fmla="*/ 1762528 h 1762818"/>
              <a:gd name="connsiteX1" fmla="*/ 1469403 w 1469403"/>
              <a:gd name="connsiteY1" fmla="*/ 0 h 1762818"/>
              <a:gd name="connsiteX0" fmla="*/ 0 w 1863037"/>
              <a:gd name="connsiteY0" fmla="*/ 1721602 h 1721901"/>
              <a:gd name="connsiteX1" fmla="*/ 1863037 w 1863037"/>
              <a:gd name="connsiteY1" fmla="*/ 0 h 1721901"/>
              <a:gd name="connsiteX0" fmla="*/ 0 w 1863037"/>
              <a:gd name="connsiteY0" fmla="*/ 1721602 h 1721897"/>
              <a:gd name="connsiteX1" fmla="*/ 1863037 w 1863037"/>
              <a:gd name="connsiteY1" fmla="*/ 0 h 1721897"/>
              <a:gd name="connsiteX0" fmla="*/ 0 w 1863037"/>
              <a:gd name="connsiteY0" fmla="*/ 1721602 h 1721601"/>
              <a:gd name="connsiteX1" fmla="*/ 1214015 w 1863037"/>
              <a:gd name="connsiteY1" fmla="*/ 73795 h 1721601"/>
              <a:gd name="connsiteX2" fmla="*/ 1863037 w 1863037"/>
              <a:gd name="connsiteY2" fmla="*/ 0 h 1721601"/>
              <a:gd name="connsiteX0" fmla="*/ 0 w 1863037"/>
              <a:gd name="connsiteY0" fmla="*/ 1912412 h 1912411"/>
              <a:gd name="connsiteX1" fmla="*/ 1214015 w 1863037"/>
              <a:gd name="connsiteY1" fmla="*/ 264605 h 1912411"/>
              <a:gd name="connsiteX2" fmla="*/ 1863037 w 1863037"/>
              <a:gd name="connsiteY2" fmla="*/ 190810 h 1912411"/>
              <a:gd name="connsiteX0" fmla="*/ 0 w 1863037"/>
              <a:gd name="connsiteY0" fmla="*/ 1866416 h 1866415"/>
              <a:gd name="connsiteX1" fmla="*/ 1214015 w 1863037"/>
              <a:gd name="connsiteY1" fmla="*/ 218609 h 1866415"/>
              <a:gd name="connsiteX2" fmla="*/ 1863037 w 1863037"/>
              <a:gd name="connsiteY2" fmla="*/ 144814 h 1866415"/>
              <a:gd name="connsiteX0" fmla="*/ 0 w 1863037"/>
              <a:gd name="connsiteY0" fmla="*/ 1721602 h 1721601"/>
              <a:gd name="connsiteX1" fmla="*/ 560941 w 1863037"/>
              <a:gd name="connsiteY1" fmla="*/ 237497 h 1721601"/>
              <a:gd name="connsiteX2" fmla="*/ 1863037 w 1863037"/>
              <a:gd name="connsiteY2" fmla="*/ 0 h 1721601"/>
              <a:gd name="connsiteX0" fmla="*/ 0 w 1863037"/>
              <a:gd name="connsiteY0" fmla="*/ 1721602 h 1721601"/>
              <a:gd name="connsiteX1" fmla="*/ 1357154 w 1863037"/>
              <a:gd name="connsiteY1" fmla="*/ 1165143 h 1721601"/>
              <a:gd name="connsiteX2" fmla="*/ 1863037 w 1863037"/>
              <a:gd name="connsiteY2" fmla="*/ 0 h 1721601"/>
              <a:gd name="connsiteX0" fmla="*/ 0 w 1863037"/>
              <a:gd name="connsiteY0" fmla="*/ 1724317 h 1764520"/>
              <a:gd name="connsiteX1" fmla="*/ 1357154 w 1863037"/>
              <a:gd name="connsiteY1" fmla="*/ 1167858 h 1764520"/>
              <a:gd name="connsiteX2" fmla="*/ 1863037 w 1863037"/>
              <a:gd name="connsiteY2" fmla="*/ 2715 h 1764520"/>
              <a:gd name="connsiteX0" fmla="*/ 0 w 1863037"/>
              <a:gd name="connsiteY0" fmla="*/ 2209520 h 2209519"/>
              <a:gd name="connsiteX1" fmla="*/ 981413 w 1863037"/>
              <a:gd name="connsiteY1" fmla="*/ 602639 h 2209519"/>
              <a:gd name="connsiteX2" fmla="*/ 1863037 w 1863037"/>
              <a:gd name="connsiteY2" fmla="*/ 487918 h 2209519"/>
              <a:gd name="connsiteX0" fmla="*/ 0 w 1863037"/>
              <a:gd name="connsiteY0" fmla="*/ 1796436 h 1796435"/>
              <a:gd name="connsiteX1" fmla="*/ 981413 w 1863037"/>
              <a:gd name="connsiteY1" fmla="*/ 189555 h 1796435"/>
              <a:gd name="connsiteX2" fmla="*/ 1863037 w 1863037"/>
              <a:gd name="connsiteY2" fmla="*/ 74834 h 1796435"/>
              <a:gd name="connsiteX0" fmla="*/ 0 w 1863037"/>
              <a:gd name="connsiteY0" fmla="*/ 1792208 h 1792207"/>
              <a:gd name="connsiteX1" fmla="*/ 981413 w 1863037"/>
              <a:gd name="connsiteY1" fmla="*/ 185327 h 1792207"/>
              <a:gd name="connsiteX2" fmla="*/ 1863037 w 1863037"/>
              <a:gd name="connsiteY2" fmla="*/ 70606 h 1792207"/>
              <a:gd name="connsiteX0" fmla="*/ 0 w 1863037"/>
              <a:gd name="connsiteY0" fmla="*/ 1721601 h 1721600"/>
              <a:gd name="connsiteX1" fmla="*/ 775650 w 1863037"/>
              <a:gd name="connsiteY1" fmla="*/ 496692 h 1721600"/>
              <a:gd name="connsiteX2" fmla="*/ 1863037 w 1863037"/>
              <a:gd name="connsiteY2" fmla="*/ -1 h 1721600"/>
              <a:gd name="connsiteX0" fmla="*/ 0 w 1863037"/>
              <a:gd name="connsiteY0" fmla="*/ 1721601 h 1721600"/>
              <a:gd name="connsiteX1" fmla="*/ 775650 w 1863037"/>
              <a:gd name="connsiteY1" fmla="*/ 496692 h 1721600"/>
              <a:gd name="connsiteX2" fmla="*/ 1863037 w 1863037"/>
              <a:gd name="connsiteY2" fmla="*/ -1 h 1721600"/>
              <a:gd name="connsiteX0" fmla="*/ 0 w 1863037"/>
              <a:gd name="connsiteY0" fmla="*/ 1721601 h 1721600"/>
              <a:gd name="connsiteX1" fmla="*/ 730919 w 1863037"/>
              <a:gd name="connsiteY1" fmla="*/ 332990 h 1721600"/>
              <a:gd name="connsiteX2" fmla="*/ 1863037 w 1863037"/>
              <a:gd name="connsiteY2" fmla="*/ -1 h 17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037" h="1721600">
                <a:moveTo>
                  <a:pt x="0" y="1721601"/>
                </a:moveTo>
                <a:cubicBezTo>
                  <a:pt x="744627" y="1704362"/>
                  <a:pt x="532009" y="677633"/>
                  <a:pt x="730919" y="332990"/>
                </a:cubicBezTo>
                <a:cubicBezTo>
                  <a:pt x="929829" y="-11653"/>
                  <a:pt x="1391618" y="14552"/>
                  <a:pt x="1863037" y="-1"/>
                </a:cubicBezTo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CA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10800000" flipH="1">
            <a:off x="1453521" y="4939650"/>
            <a:ext cx="736012" cy="508031"/>
          </a:xfrm>
          <a:custGeom>
            <a:avLst/>
            <a:gdLst>
              <a:gd name="connsiteX0" fmla="*/ 0 w 2224216"/>
              <a:gd name="connsiteY0" fmla="*/ 0 h 492768"/>
              <a:gd name="connsiteX1" fmla="*/ 560173 w 2224216"/>
              <a:gd name="connsiteY1" fmla="*/ 115330 h 492768"/>
              <a:gd name="connsiteX2" fmla="*/ 889686 w 2224216"/>
              <a:gd name="connsiteY2" fmla="*/ 428368 h 492768"/>
              <a:gd name="connsiteX3" fmla="*/ 1524000 w 2224216"/>
              <a:gd name="connsiteY3" fmla="*/ 469557 h 492768"/>
              <a:gd name="connsiteX4" fmla="*/ 1771135 w 2224216"/>
              <a:gd name="connsiteY4" fmla="*/ 148281 h 492768"/>
              <a:gd name="connsiteX5" fmla="*/ 2224216 w 2224216"/>
              <a:gd name="connsiteY5" fmla="*/ 49427 h 492768"/>
              <a:gd name="connsiteX0" fmla="*/ 0 w 2224216"/>
              <a:gd name="connsiteY0" fmla="*/ 0 h 495815"/>
              <a:gd name="connsiteX1" fmla="*/ 560173 w 2224216"/>
              <a:gd name="connsiteY1" fmla="*/ 115330 h 495815"/>
              <a:gd name="connsiteX2" fmla="*/ 897924 w 2224216"/>
              <a:gd name="connsiteY2" fmla="*/ 436606 h 495815"/>
              <a:gd name="connsiteX3" fmla="*/ 1524000 w 2224216"/>
              <a:gd name="connsiteY3" fmla="*/ 469557 h 495815"/>
              <a:gd name="connsiteX4" fmla="*/ 1771135 w 2224216"/>
              <a:gd name="connsiteY4" fmla="*/ 148281 h 495815"/>
              <a:gd name="connsiteX5" fmla="*/ 2224216 w 2224216"/>
              <a:gd name="connsiteY5" fmla="*/ 49427 h 495815"/>
              <a:gd name="connsiteX0" fmla="*/ 0 w 2224216"/>
              <a:gd name="connsiteY0" fmla="*/ 0 h 499299"/>
              <a:gd name="connsiteX1" fmla="*/ 486033 w 2224216"/>
              <a:gd name="connsiteY1" fmla="*/ 41190 h 499299"/>
              <a:gd name="connsiteX2" fmla="*/ 897924 w 2224216"/>
              <a:gd name="connsiteY2" fmla="*/ 436606 h 499299"/>
              <a:gd name="connsiteX3" fmla="*/ 1524000 w 2224216"/>
              <a:gd name="connsiteY3" fmla="*/ 469557 h 499299"/>
              <a:gd name="connsiteX4" fmla="*/ 1771135 w 2224216"/>
              <a:gd name="connsiteY4" fmla="*/ 148281 h 499299"/>
              <a:gd name="connsiteX5" fmla="*/ 2224216 w 2224216"/>
              <a:gd name="connsiteY5" fmla="*/ 49427 h 499299"/>
              <a:gd name="connsiteX0" fmla="*/ 0 w 2224216"/>
              <a:gd name="connsiteY0" fmla="*/ 0 h 499299"/>
              <a:gd name="connsiteX1" fmla="*/ 486033 w 2224216"/>
              <a:gd name="connsiteY1" fmla="*/ 41190 h 499299"/>
              <a:gd name="connsiteX2" fmla="*/ 897924 w 2224216"/>
              <a:gd name="connsiteY2" fmla="*/ 436606 h 499299"/>
              <a:gd name="connsiteX3" fmla="*/ 1524000 w 2224216"/>
              <a:gd name="connsiteY3" fmla="*/ 469557 h 499299"/>
              <a:gd name="connsiteX4" fmla="*/ 1771135 w 2224216"/>
              <a:gd name="connsiteY4" fmla="*/ 148281 h 499299"/>
              <a:gd name="connsiteX5" fmla="*/ 2224216 w 2224216"/>
              <a:gd name="connsiteY5" fmla="*/ 49427 h 499299"/>
              <a:gd name="connsiteX0" fmla="*/ 0 w 2224216"/>
              <a:gd name="connsiteY0" fmla="*/ 0 h 496930"/>
              <a:gd name="connsiteX1" fmla="*/ 486033 w 2224216"/>
              <a:gd name="connsiteY1" fmla="*/ 41190 h 496930"/>
              <a:gd name="connsiteX2" fmla="*/ 897924 w 2224216"/>
              <a:gd name="connsiteY2" fmla="*/ 436606 h 496930"/>
              <a:gd name="connsiteX3" fmla="*/ 1524000 w 2224216"/>
              <a:gd name="connsiteY3" fmla="*/ 469557 h 496930"/>
              <a:gd name="connsiteX4" fmla="*/ 1771135 w 2224216"/>
              <a:gd name="connsiteY4" fmla="*/ 148281 h 496930"/>
              <a:gd name="connsiteX5" fmla="*/ 2224216 w 2224216"/>
              <a:gd name="connsiteY5" fmla="*/ 49427 h 496930"/>
              <a:gd name="connsiteX0" fmla="*/ 0 w 2224216"/>
              <a:gd name="connsiteY0" fmla="*/ 0 h 499929"/>
              <a:gd name="connsiteX1" fmla="*/ 486033 w 2224216"/>
              <a:gd name="connsiteY1" fmla="*/ 41190 h 499929"/>
              <a:gd name="connsiteX2" fmla="*/ 897924 w 2224216"/>
              <a:gd name="connsiteY2" fmla="*/ 436606 h 499929"/>
              <a:gd name="connsiteX3" fmla="*/ 1524000 w 2224216"/>
              <a:gd name="connsiteY3" fmla="*/ 469557 h 499929"/>
              <a:gd name="connsiteX4" fmla="*/ 1746421 w 2224216"/>
              <a:gd name="connsiteY4" fmla="*/ 107092 h 499929"/>
              <a:gd name="connsiteX5" fmla="*/ 2224216 w 2224216"/>
              <a:gd name="connsiteY5" fmla="*/ 49427 h 499929"/>
              <a:gd name="connsiteX0" fmla="*/ 0 w 2224216"/>
              <a:gd name="connsiteY0" fmla="*/ 0 h 504300"/>
              <a:gd name="connsiteX1" fmla="*/ 897924 w 2224216"/>
              <a:gd name="connsiteY1" fmla="*/ 436606 h 504300"/>
              <a:gd name="connsiteX2" fmla="*/ 1524000 w 2224216"/>
              <a:gd name="connsiteY2" fmla="*/ 469557 h 504300"/>
              <a:gd name="connsiteX3" fmla="*/ 1746421 w 2224216"/>
              <a:gd name="connsiteY3" fmla="*/ 107092 h 504300"/>
              <a:gd name="connsiteX4" fmla="*/ 2224216 w 2224216"/>
              <a:gd name="connsiteY4" fmla="*/ 49427 h 504300"/>
              <a:gd name="connsiteX0" fmla="*/ 0 w 1326292"/>
              <a:gd name="connsiteY0" fmla="*/ 387179 h 454873"/>
              <a:gd name="connsiteX1" fmla="*/ 626076 w 1326292"/>
              <a:gd name="connsiteY1" fmla="*/ 420130 h 454873"/>
              <a:gd name="connsiteX2" fmla="*/ 848497 w 1326292"/>
              <a:gd name="connsiteY2" fmla="*/ 57665 h 454873"/>
              <a:gd name="connsiteX3" fmla="*/ 1326292 w 1326292"/>
              <a:gd name="connsiteY3" fmla="*/ 0 h 454873"/>
              <a:gd name="connsiteX0" fmla="*/ 0 w 972065"/>
              <a:gd name="connsiteY0" fmla="*/ 461320 h 500512"/>
              <a:gd name="connsiteX1" fmla="*/ 271849 w 972065"/>
              <a:gd name="connsiteY1" fmla="*/ 420130 h 500512"/>
              <a:gd name="connsiteX2" fmla="*/ 494270 w 972065"/>
              <a:gd name="connsiteY2" fmla="*/ 57665 h 500512"/>
              <a:gd name="connsiteX3" fmla="*/ 972065 w 972065"/>
              <a:gd name="connsiteY3" fmla="*/ 0 h 500512"/>
              <a:gd name="connsiteX0" fmla="*/ 0 w 972065"/>
              <a:gd name="connsiteY0" fmla="*/ 461320 h 464600"/>
              <a:gd name="connsiteX1" fmla="*/ 271849 w 972065"/>
              <a:gd name="connsiteY1" fmla="*/ 420130 h 464600"/>
              <a:gd name="connsiteX2" fmla="*/ 494270 w 972065"/>
              <a:gd name="connsiteY2" fmla="*/ 57665 h 464600"/>
              <a:gd name="connsiteX3" fmla="*/ 972065 w 972065"/>
              <a:gd name="connsiteY3" fmla="*/ 0 h 464600"/>
              <a:gd name="connsiteX0" fmla="*/ 0 w 1005017"/>
              <a:gd name="connsiteY0" fmla="*/ 436607 h 452043"/>
              <a:gd name="connsiteX1" fmla="*/ 304801 w 1005017"/>
              <a:gd name="connsiteY1" fmla="*/ 420130 h 452043"/>
              <a:gd name="connsiteX2" fmla="*/ 527222 w 1005017"/>
              <a:gd name="connsiteY2" fmla="*/ 57665 h 452043"/>
              <a:gd name="connsiteX3" fmla="*/ 1005017 w 1005017"/>
              <a:gd name="connsiteY3" fmla="*/ 0 h 452043"/>
              <a:gd name="connsiteX0" fmla="*/ 0 w 1005017"/>
              <a:gd name="connsiteY0" fmla="*/ 436607 h 436607"/>
              <a:gd name="connsiteX1" fmla="*/ 345990 w 1005017"/>
              <a:gd name="connsiteY1" fmla="*/ 362465 h 436607"/>
              <a:gd name="connsiteX2" fmla="*/ 527222 w 1005017"/>
              <a:gd name="connsiteY2" fmla="*/ 57665 h 436607"/>
              <a:gd name="connsiteX3" fmla="*/ 1005017 w 1005017"/>
              <a:gd name="connsiteY3" fmla="*/ 0 h 436607"/>
              <a:gd name="connsiteX0" fmla="*/ 0 w 1005017"/>
              <a:gd name="connsiteY0" fmla="*/ 436607 h 436607"/>
              <a:gd name="connsiteX1" fmla="*/ 345990 w 1005017"/>
              <a:gd name="connsiteY1" fmla="*/ 362465 h 436607"/>
              <a:gd name="connsiteX2" fmla="*/ 560173 w 1005017"/>
              <a:gd name="connsiteY2" fmla="*/ 41189 h 436607"/>
              <a:gd name="connsiteX3" fmla="*/ 1005017 w 1005017"/>
              <a:gd name="connsiteY3" fmla="*/ 0 h 436607"/>
              <a:gd name="connsiteX0" fmla="*/ 0 w 1005017"/>
              <a:gd name="connsiteY0" fmla="*/ 436607 h 436607"/>
              <a:gd name="connsiteX1" fmla="*/ 395417 w 1005017"/>
              <a:gd name="connsiteY1" fmla="*/ 337752 h 436607"/>
              <a:gd name="connsiteX2" fmla="*/ 560173 w 1005017"/>
              <a:gd name="connsiteY2" fmla="*/ 41189 h 436607"/>
              <a:gd name="connsiteX3" fmla="*/ 1005017 w 1005017"/>
              <a:gd name="connsiteY3" fmla="*/ 0 h 436607"/>
              <a:gd name="connsiteX0" fmla="*/ 0 w 1005017"/>
              <a:gd name="connsiteY0" fmla="*/ 436607 h 436607"/>
              <a:gd name="connsiteX1" fmla="*/ 403655 w 1005017"/>
              <a:gd name="connsiteY1" fmla="*/ 362465 h 436607"/>
              <a:gd name="connsiteX2" fmla="*/ 560173 w 1005017"/>
              <a:gd name="connsiteY2" fmla="*/ 41189 h 436607"/>
              <a:gd name="connsiteX3" fmla="*/ 1005017 w 1005017"/>
              <a:gd name="connsiteY3" fmla="*/ 0 h 436607"/>
              <a:gd name="connsiteX0" fmla="*/ 0 w 1005017"/>
              <a:gd name="connsiteY0" fmla="*/ 436607 h 436607"/>
              <a:gd name="connsiteX1" fmla="*/ 356370 w 1005017"/>
              <a:gd name="connsiteY1" fmla="*/ 299648 h 436607"/>
              <a:gd name="connsiteX2" fmla="*/ 560173 w 1005017"/>
              <a:gd name="connsiteY2" fmla="*/ 41189 h 436607"/>
              <a:gd name="connsiteX3" fmla="*/ 1005017 w 1005017"/>
              <a:gd name="connsiteY3" fmla="*/ 0 h 436607"/>
              <a:gd name="connsiteX0" fmla="*/ 8577 w 651077"/>
              <a:gd name="connsiteY0" fmla="*/ 886794 h 886794"/>
              <a:gd name="connsiteX1" fmla="*/ 2430 w 651077"/>
              <a:gd name="connsiteY1" fmla="*/ 299648 h 886794"/>
              <a:gd name="connsiteX2" fmla="*/ 206233 w 651077"/>
              <a:gd name="connsiteY2" fmla="*/ 41189 h 886794"/>
              <a:gd name="connsiteX3" fmla="*/ 651077 w 651077"/>
              <a:gd name="connsiteY3" fmla="*/ 0 h 886794"/>
              <a:gd name="connsiteX0" fmla="*/ 18830 w 661330"/>
              <a:gd name="connsiteY0" fmla="*/ 886794 h 886794"/>
              <a:gd name="connsiteX1" fmla="*/ 12683 w 661330"/>
              <a:gd name="connsiteY1" fmla="*/ 299648 h 886794"/>
              <a:gd name="connsiteX2" fmla="*/ 216486 w 661330"/>
              <a:gd name="connsiteY2" fmla="*/ 41189 h 886794"/>
              <a:gd name="connsiteX3" fmla="*/ 661330 w 661330"/>
              <a:gd name="connsiteY3" fmla="*/ 0 h 886794"/>
              <a:gd name="connsiteX0" fmla="*/ 2528 w 645028"/>
              <a:gd name="connsiteY0" fmla="*/ 886794 h 886794"/>
              <a:gd name="connsiteX1" fmla="*/ 20023 w 645028"/>
              <a:gd name="connsiteY1" fmla="*/ 299648 h 886794"/>
              <a:gd name="connsiteX2" fmla="*/ 200184 w 645028"/>
              <a:gd name="connsiteY2" fmla="*/ 41189 h 886794"/>
              <a:gd name="connsiteX3" fmla="*/ 645028 w 645028"/>
              <a:gd name="connsiteY3" fmla="*/ 0 h 886794"/>
              <a:gd name="connsiteX0" fmla="*/ 2527 w 645027"/>
              <a:gd name="connsiteY0" fmla="*/ 886794 h 886794"/>
              <a:gd name="connsiteX1" fmla="*/ 20022 w 645027"/>
              <a:gd name="connsiteY1" fmla="*/ 88959 h 886794"/>
              <a:gd name="connsiteX2" fmla="*/ 200183 w 645027"/>
              <a:gd name="connsiteY2" fmla="*/ 41189 h 886794"/>
              <a:gd name="connsiteX3" fmla="*/ 645027 w 645027"/>
              <a:gd name="connsiteY3" fmla="*/ 0 h 886794"/>
              <a:gd name="connsiteX0" fmla="*/ 0 w 695039"/>
              <a:gd name="connsiteY0" fmla="*/ 379580 h 379580"/>
              <a:gd name="connsiteX1" fmla="*/ 70034 w 695039"/>
              <a:gd name="connsiteY1" fmla="*/ 88959 h 379580"/>
              <a:gd name="connsiteX2" fmla="*/ 250195 w 695039"/>
              <a:gd name="connsiteY2" fmla="*/ 41189 h 379580"/>
              <a:gd name="connsiteX3" fmla="*/ 695039 w 695039"/>
              <a:gd name="connsiteY3" fmla="*/ 0 h 379580"/>
              <a:gd name="connsiteX0" fmla="*/ 0 w 695039"/>
              <a:gd name="connsiteY0" fmla="*/ 379580 h 379580"/>
              <a:gd name="connsiteX1" fmla="*/ 250195 w 695039"/>
              <a:gd name="connsiteY1" fmla="*/ 41189 h 379580"/>
              <a:gd name="connsiteX2" fmla="*/ 695039 w 695039"/>
              <a:gd name="connsiteY2" fmla="*/ 0 h 379580"/>
              <a:gd name="connsiteX0" fmla="*/ 0 w 695039"/>
              <a:gd name="connsiteY0" fmla="*/ 388173 h 388173"/>
              <a:gd name="connsiteX1" fmla="*/ 63027 w 695039"/>
              <a:gd name="connsiteY1" fmla="*/ 29298 h 388173"/>
              <a:gd name="connsiteX2" fmla="*/ 695039 w 695039"/>
              <a:gd name="connsiteY2" fmla="*/ 8593 h 388173"/>
              <a:gd name="connsiteX0" fmla="*/ 12821 w 707860"/>
              <a:gd name="connsiteY0" fmla="*/ 388173 h 388173"/>
              <a:gd name="connsiteX1" fmla="*/ 75848 w 707860"/>
              <a:gd name="connsiteY1" fmla="*/ 29298 h 388173"/>
              <a:gd name="connsiteX2" fmla="*/ 707860 w 707860"/>
              <a:gd name="connsiteY2" fmla="*/ 8593 h 388173"/>
              <a:gd name="connsiteX0" fmla="*/ 71 w 695110"/>
              <a:gd name="connsiteY0" fmla="*/ 379580 h 379580"/>
              <a:gd name="connsiteX1" fmla="*/ 156683 w 695110"/>
              <a:gd name="connsiteY1" fmla="*/ 35336 h 379580"/>
              <a:gd name="connsiteX2" fmla="*/ 695110 w 695110"/>
              <a:gd name="connsiteY2" fmla="*/ 0 h 379580"/>
              <a:gd name="connsiteX0" fmla="*/ 0 w 695039"/>
              <a:gd name="connsiteY0" fmla="*/ 379580 h 379580"/>
              <a:gd name="connsiteX1" fmla="*/ 695039 w 695039"/>
              <a:gd name="connsiteY1" fmla="*/ 0 h 379580"/>
              <a:gd name="connsiteX0" fmla="*/ 0 w 695039"/>
              <a:gd name="connsiteY0" fmla="*/ 379580 h 379580"/>
              <a:gd name="connsiteX1" fmla="*/ 695039 w 695039"/>
              <a:gd name="connsiteY1" fmla="*/ 0 h 379580"/>
              <a:gd name="connsiteX0" fmla="*/ 0 w 695039"/>
              <a:gd name="connsiteY0" fmla="*/ 379580 h 379580"/>
              <a:gd name="connsiteX1" fmla="*/ 695039 w 695039"/>
              <a:gd name="connsiteY1" fmla="*/ 0 h 379580"/>
              <a:gd name="connsiteX0" fmla="*/ 0 w 695039"/>
              <a:gd name="connsiteY0" fmla="*/ 379580 h 379580"/>
              <a:gd name="connsiteX1" fmla="*/ 695039 w 695039"/>
              <a:gd name="connsiteY1" fmla="*/ 0 h 379580"/>
              <a:gd name="connsiteX0" fmla="*/ 0 w 695039"/>
              <a:gd name="connsiteY0" fmla="*/ 379580 h 379580"/>
              <a:gd name="connsiteX1" fmla="*/ 695039 w 695039"/>
              <a:gd name="connsiteY1" fmla="*/ 0 h 379580"/>
              <a:gd name="connsiteX0" fmla="*/ 0 w 695039"/>
              <a:gd name="connsiteY0" fmla="*/ 379580 h 379580"/>
              <a:gd name="connsiteX1" fmla="*/ 695039 w 695039"/>
              <a:gd name="connsiteY1" fmla="*/ 0 h 379580"/>
              <a:gd name="connsiteX0" fmla="*/ 0 w 724592"/>
              <a:gd name="connsiteY0" fmla="*/ 467366 h 467366"/>
              <a:gd name="connsiteX1" fmla="*/ 724592 w 724592"/>
              <a:gd name="connsiteY1" fmla="*/ 0 h 467366"/>
              <a:gd name="connsiteX0" fmla="*/ 0 w 419211"/>
              <a:gd name="connsiteY0" fmla="*/ 473219 h 473219"/>
              <a:gd name="connsiteX1" fmla="*/ 419211 w 419211"/>
              <a:gd name="connsiteY1" fmla="*/ 0 h 473219"/>
              <a:gd name="connsiteX0" fmla="*/ 0 w 419211"/>
              <a:gd name="connsiteY0" fmla="*/ 473219 h 473219"/>
              <a:gd name="connsiteX1" fmla="*/ 419211 w 419211"/>
              <a:gd name="connsiteY1" fmla="*/ 0 h 473219"/>
              <a:gd name="connsiteX0" fmla="*/ 0 w 419211"/>
              <a:gd name="connsiteY0" fmla="*/ 473219 h 473219"/>
              <a:gd name="connsiteX1" fmla="*/ 419211 w 419211"/>
              <a:gd name="connsiteY1" fmla="*/ 0 h 473219"/>
              <a:gd name="connsiteX0" fmla="*/ 0 w 490138"/>
              <a:gd name="connsiteY0" fmla="*/ 426399 h 426399"/>
              <a:gd name="connsiteX1" fmla="*/ 490138 w 490138"/>
              <a:gd name="connsiteY1" fmla="*/ 0 h 426399"/>
              <a:gd name="connsiteX0" fmla="*/ 0 w 519691"/>
              <a:gd name="connsiteY0" fmla="*/ 473219 h 473219"/>
              <a:gd name="connsiteX1" fmla="*/ 519691 w 519691"/>
              <a:gd name="connsiteY1" fmla="*/ 0 h 473219"/>
              <a:gd name="connsiteX0" fmla="*/ 0 w 519691"/>
              <a:gd name="connsiteY0" fmla="*/ 726826 h 726826"/>
              <a:gd name="connsiteX1" fmla="*/ 519691 w 519691"/>
              <a:gd name="connsiteY1" fmla="*/ 0 h 726826"/>
              <a:gd name="connsiteX0" fmla="*/ 0 w 519691"/>
              <a:gd name="connsiteY0" fmla="*/ 726826 h 726826"/>
              <a:gd name="connsiteX1" fmla="*/ 519691 w 519691"/>
              <a:gd name="connsiteY1" fmla="*/ 0 h 726826"/>
              <a:gd name="connsiteX0" fmla="*/ 0 w 519691"/>
              <a:gd name="connsiteY0" fmla="*/ 726826 h 726826"/>
              <a:gd name="connsiteX1" fmla="*/ 54509 w 519691"/>
              <a:gd name="connsiteY1" fmla="*/ 273534 h 726826"/>
              <a:gd name="connsiteX2" fmla="*/ 519691 w 519691"/>
              <a:gd name="connsiteY2" fmla="*/ 0 h 726826"/>
              <a:gd name="connsiteX0" fmla="*/ 0 w 519691"/>
              <a:gd name="connsiteY0" fmla="*/ 726826 h 726826"/>
              <a:gd name="connsiteX1" fmla="*/ 54509 w 519691"/>
              <a:gd name="connsiteY1" fmla="*/ 273534 h 726826"/>
              <a:gd name="connsiteX2" fmla="*/ 519691 w 519691"/>
              <a:gd name="connsiteY2" fmla="*/ 0 h 726826"/>
              <a:gd name="connsiteX0" fmla="*/ 0 w 519691"/>
              <a:gd name="connsiteY0" fmla="*/ 726826 h 726826"/>
              <a:gd name="connsiteX1" fmla="*/ 1970 w 519691"/>
              <a:gd name="connsiteY1" fmla="*/ 218911 h 726826"/>
              <a:gd name="connsiteX2" fmla="*/ 519691 w 519691"/>
              <a:gd name="connsiteY2" fmla="*/ 0 h 726826"/>
              <a:gd name="connsiteX0" fmla="*/ 256 w 519947"/>
              <a:gd name="connsiteY0" fmla="*/ 726826 h 726826"/>
              <a:gd name="connsiteX1" fmla="*/ 2226 w 519947"/>
              <a:gd name="connsiteY1" fmla="*/ 218911 h 726826"/>
              <a:gd name="connsiteX2" fmla="*/ 519947 w 519947"/>
              <a:gd name="connsiteY2" fmla="*/ 0 h 726826"/>
              <a:gd name="connsiteX0" fmla="*/ 257 w 519948"/>
              <a:gd name="connsiteY0" fmla="*/ 726826 h 726826"/>
              <a:gd name="connsiteX1" fmla="*/ 2227 w 519948"/>
              <a:gd name="connsiteY1" fmla="*/ 218911 h 726826"/>
              <a:gd name="connsiteX2" fmla="*/ 519948 w 519948"/>
              <a:gd name="connsiteY2" fmla="*/ 0 h 726826"/>
              <a:gd name="connsiteX0" fmla="*/ 257 w 519948"/>
              <a:gd name="connsiteY0" fmla="*/ 726826 h 726826"/>
              <a:gd name="connsiteX1" fmla="*/ 2227 w 519948"/>
              <a:gd name="connsiteY1" fmla="*/ 218911 h 726826"/>
              <a:gd name="connsiteX2" fmla="*/ 519948 w 519948"/>
              <a:gd name="connsiteY2" fmla="*/ 0 h 726826"/>
              <a:gd name="connsiteX0" fmla="*/ 1385 w 521076"/>
              <a:gd name="connsiteY0" fmla="*/ 726826 h 726826"/>
              <a:gd name="connsiteX1" fmla="*/ 3355 w 521076"/>
              <a:gd name="connsiteY1" fmla="*/ 218911 h 726826"/>
              <a:gd name="connsiteX2" fmla="*/ 521076 w 521076"/>
              <a:gd name="connsiteY2" fmla="*/ 0 h 726826"/>
              <a:gd name="connsiteX0" fmla="*/ 0 w 519691"/>
              <a:gd name="connsiteY0" fmla="*/ 726826 h 726826"/>
              <a:gd name="connsiteX1" fmla="*/ 1970 w 519691"/>
              <a:gd name="connsiteY1" fmla="*/ 218911 h 726826"/>
              <a:gd name="connsiteX2" fmla="*/ 519691 w 519691"/>
              <a:gd name="connsiteY2" fmla="*/ 0 h 726826"/>
              <a:gd name="connsiteX0" fmla="*/ 1348 w 521039"/>
              <a:gd name="connsiteY0" fmla="*/ 726826 h 726826"/>
              <a:gd name="connsiteX1" fmla="*/ 35 w 521039"/>
              <a:gd name="connsiteY1" fmla="*/ 300845 h 726826"/>
              <a:gd name="connsiteX2" fmla="*/ 521039 w 521039"/>
              <a:gd name="connsiteY2" fmla="*/ 0 h 726826"/>
              <a:gd name="connsiteX0" fmla="*/ 1348 w 521039"/>
              <a:gd name="connsiteY0" fmla="*/ 726826 h 726826"/>
              <a:gd name="connsiteX1" fmla="*/ 35 w 521039"/>
              <a:gd name="connsiteY1" fmla="*/ 485198 h 726826"/>
              <a:gd name="connsiteX2" fmla="*/ 521039 w 521039"/>
              <a:gd name="connsiteY2" fmla="*/ 0 h 726826"/>
              <a:gd name="connsiteX0" fmla="*/ 39692 w 564309"/>
              <a:gd name="connsiteY0" fmla="*/ 481023 h 481023"/>
              <a:gd name="connsiteX1" fmla="*/ 38379 w 564309"/>
              <a:gd name="connsiteY1" fmla="*/ 239395 h 481023"/>
              <a:gd name="connsiteX2" fmla="*/ 564309 w 564309"/>
              <a:gd name="connsiteY2" fmla="*/ 0 h 481023"/>
              <a:gd name="connsiteX0" fmla="*/ 34270 w 558887"/>
              <a:gd name="connsiteY0" fmla="*/ 481023 h 481023"/>
              <a:gd name="connsiteX1" fmla="*/ 40345 w 558887"/>
              <a:gd name="connsiteY1" fmla="*/ 107714 h 481023"/>
              <a:gd name="connsiteX2" fmla="*/ 558887 w 558887"/>
              <a:gd name="connsiteY2" fmla="*/ 0 h 481023"/>
              <a:gd name="connsiteX0" fmla="*/ 0 w 524617"/>
              <a:gd name="connsiteY0" fmla="*/ 481023 h 481023"/>
              <a:gd name="connsiteX1" fmla="*/ 6075 w 524617"/>
              <a:gd name="connsiteY1" fmla="*/ 107714 h 481023"/>
              <a:gd name="connsiteX2" fmla="*/ 524617 w 524617"/>
              <a:gd name="connsiteY2" fmla="*/ 0 h 481023"/>
              <a:gd name="connsiteX0" fmla="*/ 6368 w 530985"/>
              <a:gd name="connsiteY0" fmla="*/ 481023 h 481023"/>
              <a:gd name="connsiteX1" fmla="*/ 129 w 530985"/>
              <a:gd name="connsiteY1" fmla="*/ 107714 h 481023"/>
              <a:gd name="connsiteX2" fmla="*/ 530985 w 530985"/>
              <a:gd name="connsiteY2" fmla="*/ 0 h 481023"/>
              <a:gd name="connsiteX0" fmla="*/ 0 w 524617"/>
              <a:gd name="connsiteY0" fmla="*/ 481023 h 481023"/>
              <a:gd name="connsiteX1" fmla="*/ 3612 w 524617"/>
              <a:gd name="connsiteY1" fmla="*/ 107714 h 481023"/>
              <a:gd name="connsiteX2" fmla="*/ 524617 w 524617"/>
              <a:gd name="connsiteY2" fmla="*/ 0 h 481023"/>
              <a:gd name="connsiteX0" fmla="*/ 0 w 524617"/>
              <a:gd name="connsiteY0" fmla="*/ 481023 h 481023"/>
              <a:gd name="connsiteX1" fmla="*/ 3612 w 524617"/>
              <a:gd name="connsiteY1" fmla="*/ 107714 h 481023"/>
              <a:gd name="connsiteX2" fmla="*/ 524617 w 524617"/>
              <a:gd name="connsiteY2" fmla="*/ 0 h 481023"/>
              <a:gd name="connsiteX0" fmla="*/ 0 w 524617"/>
              <a:gd name="connsiteY0" fmla="*/ 481023 h 481023"/>
              <a:gd name="connsiteX1" fmla="*/ 3612 w 524617"/>
              <a:gd name="connsiteY1" fmla="*/ 207205 h 481023"/>
              <a:gd name="connsiteX2" fmla="*/ 524617 w 524617"/>
              <a:gd name="connsiteY2" fmla="*/ 0 h 481023"/>
              <a:gd name="connsiteX0" fmla="*/ 0 w 524617"/>
              <a:gd name="connsiteY0" fmla="*/ 481023 h 481023"/>
              <a:gd name="connsiteX1" fmla="*/ 3612 w 524617"/>
              <a:gd name="connsiteY1" fmla="*/ 207205 h 481023"/>
              <a:gd name="connsiteX2" fmla="*/ 524617 w 524617"/>
              <a:gd name="connsiteY2" fmla="*/ 0 h 481023"/>
              <a:gd name="connsiteX0" fmla="*/ 33466 w 562075"/>
              <a:gd name="connsiteY0" fmla="*/ 407816 h 407816"/>
              <a:gd name="connsiteX1" fmla="*/ 41070 w 562075"/>
              <a:gd name="connsiteY1" fmla="*/ 207205 h 407816"/>
              <a:gd name="connsiteX2" fmla="*/ 562075 w 562075"/>
              <a:gd name="connsiteY2" fmla="*/ 0 h 407816"/>
              <a:gd name="connsiteX0" fmla="*/ 27889 w 556498"/>
              <a:gd name="connsiteY0" fmla="*/ 446182 h 446182"/>
              <a:gd name="connsiteX1" fmla="*/ 43477 w 556498"/>
              <a:gd name="connsiteY1" fmla="*/ 25948 h 446182"/>
              <a:gd name="connsiteX2" fmla="*/ 556498 w 556498"/>
              <a:gd name="connsiteY2" fmla="*/ 38366 h 446182"/>
              <a:gd name="connsiteX0" fmla="*/ 16 w 528625"/>
              <a:gd name="connsiteY0" fmla="*/ 446184 h 446184"/>
              <a:gd name="connsiteX1" fmla="*/ 79470 w 528625"/>
              <a:gd name="connsiteY1" fmla="*/ 25949 h 446184"/>
              <a:gd name="connsiteX2" fmla="*/ 528625 w 528625"/>
              <a:gd name="connsiteY2" fmla="*/ 38368 h 446184"/>
              <a:gd name="connsiteX0" fmla="*/ 2872 w 531481"/>
              <a:gd name="connsiteY0" fmla="*/ 407816 h 407816"/>
              <a:gd name="connsiteX1" fmla="*/ 66360 w 531481"/>
              <a:gd name="connsiteY1" fmla="*/ 66890 h 407816"/>
              <a:gd name="connsiteX2" fmla="*/ 531481 w 531481"/>
              <a:gd name="connsiteY2" fmla="*/ 0 h 407816"/>
              <a:gd name="connsiteX0" fmla="*/ 16 w 528625"/>
              <a:gd name="connsiteY0" fmla="*/ 407816 h 407816"/>
              <a:gd name="connsiteX1" fmla="*/ 79471 w 528625"/>
              <a:gd name="connsiteY1" fmla="*/ 54689 h 407816"/>
              <a:gd name="connsiteX2" fmla="*/ 528625 w 528625"/>
              <a:gd name="connsiteY2" fmla="*/ 0 h 407816"/>
              <a:gd name="connsiteX0" fmla="*/ 0 w 528609"/>
              <a:gd name="connsiteY0" fmla="*/ 407816 h 407816"/>
              <a:gd name="connsiteX1" fmla="*/ 91429 w 528609"/>
              <a:gd name="connsiteY1" fmla="*/ 60789 h 407816"/>
              <a:gd name="connsiteX2" fmla="*/ 528609 w 528609"/>
              <a:gd name="connsiteY2" fmla="*/ 0 h 407816"/>
              <a:gd name="connsiteX0" fmla="*/ 0 w 528609"/>
              <a:gd name="connsiteY0" fmla="*/ 409866 h 409866"/>
              <a:gd name="connsiteX1" fmla="*/ 91429 w 528609"/>
              <a:gd name="connsiteY1" fmla="*/ 62839 h 409866"/>
              <a:gd name="connsiteX2" fmla="*/ 528609 w 528609"/>
              <a:gd name="connsiteY2" fmla="*/ 2050 h 409866"/>
              <a:gd name="connsiteX0" fmla="*/ 0 w 528609"/>
              <a:gd name="connsiteY0" fmla="*/ 535933 h 535933"/>
              <a:gd name="connsiteX1" fmla="*/ 91429 w 528609"/>
              <a:gd name="connsiteY1" fmla="*/ 66893 h 535933"/>
              <a:gd name="connsiteX2" fmla="*/ 528609 w 528609"/>
              <a:gd name="connsiteY2" fmla="*/ 6104 h 535933"/>
              <a:gd name="connsiteX0" fmla="*/ 365 w 528974"/>
              <a:gd name="connsiteY0" fmla="*/ 540594 h 540594"/>
              <a:gd name="connsiteX1" fmla="*/ 75828 w 528974"/>
              <a:gd name="connsiteY1" fmla="*/ 59353 h 540594"/>
              <a:gd name="connsiteX2" fmla="*/ 528974 w 528974"/>
              <a:gd name="connsiteY2" fmla="*/ 10765 h 540594"/>
              <a:gd name="connsiteX0" fmla="*/ 0 w 528609"/>
              <a:gd name="connsiteY0" fmla="*/ 543453 h 543453"/>
              <a:gd name="connsiteX1" fmla="*/ 87438 w 528609"/>
              <a:gd name="connsiteY1" fmla="*/ 56112 h 543453"/>
              <a:gd name="connsiteX2" fmla="*/ 528609 w 528609"/>
              <a:gd name="connsiteY2" fmla="*/ 13624 h 543453"/>
              <a:gd name="connsiteX0" fmla="*/ 15 w 528624"/>
              <a:gd name="connsiteY0" fmla="*/ 553721 h 553721"/>
              <a:gd name="connsiteX1" fmla="*/ 79469 w 528624"/>
              <a:gd name="connsiteY1" fmla="*/ 48078 h 553721"/>
              <a:gd name="connsiteX2" fmla="*/ 528624 w 528624"/>
              <a:gd name="connsiteY2" fmla="*/ 23892 h 553721"/>
              <a:gd name="connsiteX0" fmla="*/ 4147 w 532756"/>
              <a:gd name="connsiteY0" fmla="*/ 538077 h 538077"/>
              <a:gd name="connsiteX1" fmla="*/ 63643 w 532756"/>
              <a:gd name="connsiteY1" fmla="*/ 62938 h 538077"/>
              <a:gd name="connsiteX2" fmla="*/ 532756 w 532756"/>
              <a:gd name="connsiteY2" fmla="*/ 8248 h 538077"/>
              <a:gd name="connsiteX0" fmla="*/ 365 w 528974"/>
              <a:gd name="connsiteY0" fmla="*/ 532858 h 532858"/>
              <a:gd name="connsiteX1" fmla="*/ 75828 w 528974"/>
              <a:gd name="connsiteY1" fmla="*/ 76020 h 532858"/>
              <a:gd name="connsiteX2" fmla="*/ 528974 w 528974"/>
              <a:gd name="connsiteY2" fmla="*/ 3029 h 532858"/>
              <a:gd name="connsiteX0" fmla="*/ 4148 w 532757"/>
              <a:gd name="connsiteY0" fmla="*/ 534190 h 534190"/>
              <a:gd name="connsiteX1" fmla="*/ 63645 w 532757"/>
              <a:gd name="connsiteY1" fmla="*/ 71252 h 534190"/>
              <a:gd name="connsiteX2" fmla="*/ 532757 w 532757"/>
              <a:gd name="connsiteY2" fmla="*/ 4361 h 534190"/>
              <a:gd name="connsiteX0" fmla="*/ 3237 w 535080"/>
              <a:gd name="connsiteY0" fmla="*/ 900756 h 900756"/>
              <a:gd name="connsiteX1" fmla="*/ 65968 w 535080"/>
              <a:gd name="connsiteY1" fmla="*/ 90082 h 900756"/>
              <a:gd name="connsiteX2" fmla="*/ 535080 w 535080"/>
              <a:gd name="connsiteY2" fmla="*/ 23191 h 900756"/>
              <a:gd name="connsiteX0" fmla="*/ 3241 w 535084"/>
              <a:gd name="connsiteY0" fmla="*/ 880729 h 880729"/>
              <a:gd name="connsiteX1" fmla="*/ 65972 w 535084"/>
              <a:gd name="connsiteY1" fmla="*/ 70055 h 880729"/>
              <a:gd name="connsiteX2" fmla="*/ 535084 w 535084"/>
              <a:gd name="connsiteY2" fmla="*/ 3164 h 880729"/>
              <a:gd name="connsiteX0" fmla="*/ 0 w 250490"/>
              <a:gd name="connsiteY0" fmla="*/ 900756 h 900756"/>
              <a:gd name="connsiteX1" fmla="*/ 62731 w 250490"/>
              <a:gd name="connsiteY1" fmla="*/ 90082 h 900756"/>
              <a:gd name="connsiteX2" fmla="*/ 250490 w 250490"/>
              <a:gd name="connsiteY2" fmla="*/ 23192 h 900756"/>
              <a:gd name="connsiteX0" fmla="*/ 0 w 250490"/>
              <a:gd name="connsiteY0" fmla="*/ 897470 h 897470"/>
              <a:gd name="connsiteX1" fmla="*/ 62731 w 250490"/>
              <a:gd name="connsiteY1" fmla="*/ 86796 h 897470"/>
              <a:gd name="connsiteX2" fmla="*/ 250490 w 250490"/>
              <a:gd name="connsiteY2" fmla="*/ 19906 h 897470"/>
              <a:gd name="connsiteX0" fmla="*/ 694 w 251184"/>
              <a:gd name="connsiteY0" fmla="*/ 877564 h 877564"/>
              <a:gd name="connsiteX1" fmla="*/ 32703 w 251184"/>
              <a:gd name="connsiteY1" fmla="*/ 217882 h 877564"/>
              <a:gd name="connsiteX2" fmla="*/ 251184 w 251184"/>
              <a:gd name="connsiteY2" fmla="*/ 0 h 877564"/>
              <a:gd name="connsiteX0" fmla="*/ 808851 w 842183"/>
              <a:gd name="connsiteY0" fmla="*/ 859262 h 859262"/>
              <a:gd name="connsiteX1" fmla="*/ 840860 w 842183"/>
              <a:gd name="connsiteY1" fmla="*/ 199580 h 859262"/>
              <a:gd name="connsiteX2" fmla="*/ 5079 w 842183"/>
              <a:gd name="connsiteY2" fmla="*/ 0 h 859262"/>
              <a:gd name="connsiteX0" fmla="*/ 803772 w 837667"/>
              <a:gd name="connsiteY0" fmla="*/ 859262 h 859262"/>
              <a:gd name="connsiteX1" fmla="*/ 835781 w 837667"/>
              <a:gd name="connsiteY1" fmla="*/ 199580 h 859262"/>
              <a:gd name="connsiteX2" fmla="*/ 0 w 837667"/>
              <a:gd name="connsiteY2" fmla="*/ 0 h 859262"/>
              <a:gd name="connsiteX0" fmla="*/ 803772 w 803772"/>
              <a:gd name="connsiteY0" fmla="*/ 859262 h 859262"/>
              <a:gd name="connsiteX1" fmla="*/ 143720 w 803772"/>
              <a:gd name="connsiteY1" fmla="*/ 730334 h 859262"/>
              <a:gd name="connsiteX2" fmla="*/ 0 w 803772"/>
              <a:gd name="connsiteY2" fmla="*/ 0 h 859262"/>
              <a:gd name="connsiteX0" fmla="*/ 803772 w 803772"/>
              <a:gd name="connsiteY0" fmla="*/ 859262 h 859262"/>
              <a:gd name="connsiteX1" fmla="*/ 143720 w 803772"/>
              <a:gd name="connsiteY1" fmla="*/ 730334 h 859262"/>
              <a:gd name="connsiteX2" fmla="*/ 0 w 803772"/>
              <a:gd name="connsiteY2" fmla="*/ 0 h 859262"/>
              <a:gd name="connsiteX0" fmla="*/ 803772 w 803772"/>
              <a:gd name="connsiteY0" fmla="*/ 859262 h 859262"/>
              <a:gd name="connsiteX1" fmla="*/ 143720 w 803772"/>
              <a:gd name="connsiteY1" fmla="*/ 730334 h 859262"/>
              <a:gd name="connsiteX2" fmla="*/ 0 w 803772"/>
              <a:gd name="connsiteY2" fmla="*/ 0 h 859262"/>
              <a:gd name="connsiteX0" fmla="*/ 803772 w 803772"/>
              <a:gd name="connsiteY0" fmla="*/ 859262 h 859262"/>
              <a:gd name="connsiteX1" fmla="*/ 143720 w 803772"/>
              <a:gd name="connsiteY1" fmla="*/ 730334 h 859262"/>
              <a:gd name="connsiteX2" fmla="*/ 0 w 803772"/>
              <a:gd name="connsiteY2" fmla="*/ 0 h 859262"/>
              <a:gd name="connsiteX0" fmla="*/ 803772 w 803772"/>
              <a:gd name="connsiteY0" fmla="*/ 859262 h 864667"/>
              <a:gd name="connsiteX1" fmla="*/ 143720 w 803772"/>
              <a:gd name="connsiteY1" fmla="*/ 730334 h 864667"/>
              <a:gd name="connsiteX2" fmla="*/ 0 w 803772"/>
              <a:gd name="connsiteY2" fmla="*/ 0 h 864667"/>
              <a:gd name="connsiteX0" fmla="*/ 499782 w 499782"/>
              <a:gd name="connsiteY0" fmla="*/ 969073 h 969073"/>
              <a:gd name="connsiteX1" fmla="*/ 143720 w 499782"/>
              <a:gd name="connsiteY1" fmla="*/ 730334 h 969073"/>
              <a:gd name="connsiteX2" fmla="*/ 0 w 499782"/>
              <a:gd name="connsiteY2" fmla="*/ 0 h 969073"/>
              <a:gd name="connsiteX0" fmla="*/ 499782 w 499782"/>
              <a:gd name="connsiteY0" fmla="*/ 969073 h 969073"/>
              <a:gd name="connsiteX1" fmla="*/ 0 w 499782"/>
              <a:gd name="connsiteY1" fmla="*/ 0 h 969073"/>
              <a:gd name="connsiteX0" fmla="*/ 499782 w 499782"/>
              <a:gd name="connsiteY0" fmla="*/ 969073 h 970996"/>
              <a:gd name="connsiteX1" fmla="*/ 0 w 499782"/>
              <a:gd name="connsiteY1" fmla="*/ 0 h 970996"/>
              <a:gd name="connsiteX0" fmla="*/ 499782 w 499782"/>
              <a:gd name="connsiteY0" fmla="*/ 969073 h 970421"/>
              <a:gd name="connsiteX1" fmla="*/ 0 w 499782"/>
              <a:gd name="connsiteY1" fmla="*/ 0 h 970421"/>
              <a:gd name="connsiteX0" fmla="*/ 499782 w 499782"/>
              <a:gd name="connsiteY0" fmla="*/ 969073 h 969072"/>
              <a:gd name="connsiteX1" fmla="*/ 246206 w 499782"/>
              <a:gd name="connsiteY1" fmla="*/ 840696 h 969072"/>
              <a:gd name="connsiteX2" fmla="*/ 0 w 499782"/>
              <a:gd name="connsiteY2" fmla="*/ 0 h 969072"/>
              <a:gd name="connsiteX0" fmla="*/ 499782 w 499782"/>
              <a:gd name="connsiteY0" fmla="*/ 969073 h 969074"/>
              <a:gd name="connsiteX1" fmla="*/ 246206 w 499782"/>
              <a:gd name="connsiteY1" fmla="*/ 840696 h 969074"/>
              <a:gd name="connsiteX2" fmla="*/ 0 w 499782"/>
              <a:gd name="connsiteY2" fmla="*/ 0 h 969074"/>
              <a:gd name="connsiteX0" fmla="*/ 499782 w 499782"/>
              <a:gd name="connsiteY0" fmla="*/ 969073 h 969072"/>
              <a:gd name="connsiteX1" fmla="*/ 246206 w 499782"/>
              <a:gd name="connsiteY1" fmla="*/ 840696 h 969072"/>
              <a:gd name="connsiteX2" fmla="*/ 0 w 499782"/>
              <a:gd name="connsiteY2" fmla="*/ 0 h 969072"/>
              <a:gd name="connsiteX0" fmla="*/ 499782 w 499782"/>
              <a:gd name="connsiteY0" fmla="*/ 969073 h 969299"/>
              <a:gd name="connsiteX1" fmla="*/ 246206 w 499782"/>
              <a:gd name="connsiteY1" fmla="*/ 840696 h 969299"/>
              <a:gd name="connsiteX2" fmla="*/ 0 w 499782"/>
              <a:gd name="connsiteY2" fmla="*/ 0 h 969299"/>
              <a:gd name="connsiteX0" fmla="*/ 499782 w 499782"/>
              <a:gd name="connsiteY0" fmla="*/ 969073 h 970235"/>
              <a:gd name="connsiteX1" fmla="*/ 179371 w 499782"/>
              <a:gd name="connsiteY1" fmla="*/ 938306 h 970235"/>
              <a:gd name="connsiteX2" fmla="*/ 0 w 499782"/>
              <a:gd name="connsiteY2" fmla="*/ 0 h 970235"/>
              <a:gd name="connsiteX0" fmla="*/ 499782 w 499782"/>
              <a:gd name="connsiteY0" fmla="*/ 969073 h 993335"/>
              <a:gd name="connsiteX1" fmla="*/ 179371 w 499782"/>
              <a:gd name="connsiteY1" fmla="*/ 938306 h 993335"/>
              <a:gd name="connsiteX2" fmla="*/ 0 w 499782"/>
              <a:gd name="connsiteY2" fmla="*/ 0 h 993335"/>
              <a:gd name="connsiteX0" fmla="*/ 499782 w 499782"/>
              <a:gd name="connsiteY0" fmla="*/ 969073 h 976159"/>
              <a:gd name="connsiteX1" fmla="*/ 183683 w 499782"/>
              <a:gd name="connsiteY1" fmla="*/ 901703 h 976159"/>
              <a:gd name="connsiteX2" fmla="*/ 0 w 499782"/>
              <a:gd name="connsiteY2" fmla="*/ 0 h 97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782" h="976159">
                <a:moveTo>
                  <a:pt x="499782" y="969073"/>
                </a:moveTo>
                <a:cubicBezTo>
                  <a:pt x="374294" y="975086"/>
                  <a:pt x="222933" y="999401"/>
                  <a:pt x="183683" y="901703"/>
                </a:cubicBezTo>
                <a:cubicBezTo>
                  <a:pt x="144433" y="804005"/>
                  <a:pt x="205401" y="11892"/>
                  <a:pt x="0" y="0"/>
                </a:cubicBezTo>
              </a:path>
            </a:pathLst>
          </a:custGeom>
          <a:noFill/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CA">
              <a:solidFill>
                <a:prstClr val="white"/>
              </a:solidFill>
            </a:endParaRPr>
          </a:p>
        </p:txBody>
      </p:sp>
      <p:cxnSp>
        <p:nvCxnSpPr>
          <p:cNvPr id="19" name="Elbow Connector 18"/>
          <p:cNvCxnSpPr>
            <a:stCxn id="11" idx="3"/>
            <a:endCxn id="30" idx="2"/>
          </p:cNvCxnSpPr>
          <p:nvPr/>
        </p:nvCxnSpPr>
        <p:spPr>
          <a:xfrm>
            <a:off x="2637552" y="4929667"/>
            <a:ext cx="510261" cy="0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94876" y="4192300"/>
            <a:ext cx="828472" cy="5848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 defTabSz="914400"/>
            <a:r>
              <a:rPr lang="en-CA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Reference laser</a:t>
            </a:r>
            <a:endParaRPr lang="en-CA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3"/>
          <p:cNvSpPr/>
          <p:nvPr/>
        </p:nvSpPr>
        <p:spPr>
          <a:xfrm>
            <a:off x="615489" y="5130073"/>
            <a:ext cx="828472" cy="586438"/>
          </a:xfrm>
          <a:custGeom>
            <a:avLst/>
            <a:gdLst>
              <a:gd name="connsiteX0" fmla="*/ 0 w 1295400"/>
              <a:gd name="connsiteY0" fmla="*/ 152403 h 914400"/>
              <a:gd name="connsiteX1" fmla="*/ 152403 w 1295400"/>
              <a:gd name="connsiteY1" fmla="*/ 0 h 914400"/>
              <a:gd name="connsiteX2" fmla="*/ 1142997 w 1295400"/>
              <a:gd name="connsiteY2" fmla="*/ 0 h 914400"/>
              <a:gd name="connsiteX3" fmla="*/ 1295400 w 1295400"/>
              <a:gd name="connsiteY3" fmla="*/ 152403 h 914400"/>
              <a:gd name="connsiteX4" fmla="*/ 1295400 w 1295400"/>
              <a:gd name="connsiteY4" fmla="*/ 761997 h 914400"/>
              <a:gd name="connsiteX5" fmla="*/ 1142997 w 1295400"/>
              <a:gd name="connsiteY5" fmla="*/ 914400 h 914400"/>
              <a:gd name="connsiteX6" fmla="*/ 152403 w 1295400"/>
              <a:gd name="connsiteY6" fmla="*/ 914400 h 914400"/>
              <a:gd name="connsiteX7" fmla="*/ 0 w 1295400"/>
              <a:gd name="connsiteY7" fmla="*/ 761997 h 914400"/>
              <a:gd name="connsiteX8" fmla="*/ 0 w 1295400"/>
              <a:gd name="connsiteY8" fmla="*/ 152403 h 914400"/>
              <a:gd name="connsiteX0" fmla="*/ 0 w 1295400"/>
              <a:gd name="connsiteY0" fmla="*/ 154784 h 916781"/>
              <a:gd name="connsiteX1" fmla="*/ 152403 w 1295400"/>
              <a:gd name="connsiteY1" fmla="*/ 2381 h 916781"/>
              <a:gd name="connsiteX2" fmla="*/ 407194 w 1295400"/>
              <a:gd name="connsiteY2" fmla="*/ 0 h 916781"/>
              <a:gd name="connsiteX3" fmla="*/ 1142997 w 1295400"/>
              <a:gd name="connsiteY3" fmla="*/ 2381 h 916781"/>
              <a:gd name="connsiteX4" fmla="*/ 1295400 w 1295400"/>
              <a:gd name="connsiteY4" fmla="*/ 154784 h 916781"/>
              <a:gd name="connsiteX5" fmla="*/ 1295400 w 1295400"/>
              <a:gd name="connsiteY5" fmla="*/ 764378 h 916781"/>
              <a:gd name="connsiteX6" fmla="*/ 1142997 w 1295400"/>
              <a:gd name="connsiteY6" fmla="*/ 916781 h 916781"/>
              <a:gd name="connsiteX7" fmla="*/ 152403 w 1295400"/>
              <a:gd name="connsiteY7" fmla="*/ 916781 h 916781"/>
              <a:gd name="connsiteX8" fmla="*/ 0 w 1295400"/>
              <a:gd name="connsiteY8" fmla="*/ 764378 h 916781"/>
              <a:gd name="connsiteX9" fmla="*/ 0 w 1295400"/>
              <a:gd name="connsiteY9" fmla="*/ 154784 h 916781"/>
              <a:gd name="connsiteX0" fmla="*/ 0 w 1295400"/>
              <a:gd name="connsiteY0" fmla="*/ 154784 h 916781"/>
              <a:gd name="connsiteX1" fmla="*/ 152403 w 1295400"/>
              <a:gd name="connsiteY1" fmla="*/ 2381 h 916781"/>
              <a:gd name="connsiteX2" fmla="*/ 407194 w 1295400"/>
              <a:gd name="connsiteY2" fmla="*/ 0 h 916781"/>
              <a:gd name="connsiteX3" fmla="*/ 1142997 w 1295400"/>
              <a:gd name="connsiteY3" fmla="*/ 2381 h 916781"/>
              <a:gd name="connsiteX4" fmla="*/ 1295400 w 1295400"/>
              <a:gd name="connsiteY4" fmla="*/ 154784 h 916781"/>
              <a:gd name="connsiteX5" fmla="*/ 1295400 w 1295400"/>
              <a:gd name="connsiteY5" fmla="*/ 764378 h 916781"/>
              <a:gd name="connsiteX6" fmla="*/ 1142997 w 1295400"/>
              <a:gd name="connsiteY6" fmla="*/ 916781 h 916781"/>
              <a:gd name="connsiteX7" fmla="*/ 152403 w 1295400"/>
              <a:gd name="connsiteY7" fmla="*/ 916781 h 916781"/>
              <a:gd name="connsiteX8" fmla="*/ 0 w 1295400"/>
              <a:gd name="connsiteY8" fmla="*/ 764378 h 916781"/>
              <a:gd name="connsiteX9" fmla="*/ 0 w 1295400"/>
              <a:gd name="connsiteY9" fmla="*/ 154784 h 916781"/>
              <a:gd name="connsiteX0" fmla="*/ 0 w 1295400"/>
              <a:gd name="connsiteY0" fmla="*/ 164715 h 926712"/>
              <a:gd name="connsiteX1" fmla="*/ 152403 w 1295400"/>
              <a:gd name="connsiteY1" fmla="*/ 12312 h 926712"/>
              <a:gd name="connsiteX2" fmla="*/ 407194 w 1295400"/>
              <a:gd name="connsiteY2" fmla="*/ 9931 h 926712"/>
              <a:gd name="connsiteX3" fmla="*/ 1142997 w 1295400"/>
              <a:gd name="connsiteY3" fmla="*/ 12312 h 926712"/>
              <a:gd name="connsiteX4" fmla="*/ 1295400 w 1295400"/>
              <a:gd name="connsiteY4" fmla="*/ 164715 h 926712"/>
              <a:gd name="connsiteX5" fmla="*/ 1295400 w 1295400"/>
              <a:gd name="connsiteY5" fmla="*/ 774309 h 926712"/>
              <a:gd name="connsiteX6" fmla="*/ 1142997 w 1295400"/>
              <a:gd name="connsiteY6" fmla="*/ 926712 h 926712"/>
              <a:gd name="connsiteX7" fmla="*/ 152403 w 1295400"/>
              <a:gd name="connsiteY7" fmla="*/ 926712 h 926712"/>
              <a:gd name="connsiteX8" fmla="*/ 0 w 1295400"/>
              <a:gd name="connsiteY8" fmla="*/ 774309 h 926712"/>
              <a:gd name="connsiteX9" fmla="*/ 0 w 1295400"/>
              <a:gd name="connsiteY9" fmla="*/ 164715 h 926712"/>
              <a:gd name="connsiteX0" fmla="*/ 0 w 1295400"/>
              <a:gd name="connsiteY0" fmla="*/ 164904 h 926901"/>
              <a:gd name="connsiteX1" fmla="*/ 152403 w 1295400"/>
              <a:gd name="connsiteY1" fmla="*/ 12501 h 926901"/>
              <a:gd name="connsiteX2" fmla="*/ 407194 w 1295400"/>
              <a:gd name="connsiteY2" fmla="*/ 10120 h 926901"/>
              <a:gd name="connsiteX3" fmla="*/ 1142997 w 1295400"/>
              <a:gd name="connsiteY3" fmla="*/ 12501 h 926901"/>
              <a:gd name="connsiteX4" fmla="*/ 1295400 w 1295400"/>
              <a:gd name="connsiteY4" fmla="*/ 164904 h 926901"/>
              <a:gd name="connsiteX5" fmla="*/ 1295400 w 1295400"/>
              <a:gd name="connsiteY5" fmla="*/ 774498 h 926901"/>
              <a:gd name="connsiteX6" fmla="*/ 1142997 w 1295400"/>
              <a:gd name="connsiteY6" fmla="*/ 926901 h 926901"/>
              <a:gd name="connsiteX7" fmla="*/ 152403 w 1295400"/>
              <a:gd name="connsiteY7" fmla="*/ 926901 h 926901"/>
              <a:gd name="connsiteX8" fmla="*/ 0 w 1295400"/>
              <a:gd name="connsiteY8" fmla="*/ 774498 h 926901"/>
              <a:gd name="connsiteX9" fmla="*/ 0 w 1295400"/>
              <a:gd name="connsiteY9" fmla="*/ 164904 h 926901"/>
              <a:gd name="connsiteX0" fmla="*/ 0 w 1295400"/>
              <a:gd name="connsiteY0" fmla="*/ 180616 h 942613"/>
              <a:gd name="connsiteX1" fmla="*/ 152403 w 1295400"/>
              <a:gd name="connsiteY1" fmla="*/ 28213 h 942613"/>
              <a:gd name="connsiteX2" fmla="*/ 407194 w 1295400"/>
              <a:gd name="connsiteY2" fmla="*/ 25832 h 942613"/>
              <a:gd name="connsiteX3" fmla="*/ 1142997 w 1295400"/>
              <a:gd name="connsiteY3" fmla="*/ 28213 h 942613"/>
              <a:gd name="connsiteX4" fmla="*/ 1295400 w 1295400"/>
              <a:gd name="connsiteY4" fmla="*/ 180616 h 942613"/>
              <a:gd name="connsiteX5" fmla="*/ 1295400 w 1295400"/>
              <a:gd name="connsiteY5" fmla="*/ 790210 h 942613"/>
              <a:gd name="connsiteX6" fmla="*/ 1142997 w 1295400"/>
              <a:gd name="connsiteY6" fmla="*/ 942613 h 942613"/>
              <a:gd name="connsiteX7" fmla="*/ 152403 w 1295400"/>
              <a:gd name="connsiteY7" fmla="*/ 942613 h 942613"/>
              <a:gd name="connsiteX8" fmla="*/ 0 w 1295400"/>
              <a:gd name="connsiteY8" fmla="*/ 790210 h 942613"/>
              <a:gd name="connsiteX9" fmla="*/ 0 w 1295400"/>
              <a:gd name="connsiteY9" fmla="*/ 180616 h 942613"/>
              <a:gd name="connsiteX0" fmla="*/ 0 w 1295400"/>
              <a:gd name="connsiteY0" fmla="*/ 180616 h 942613"/>
              <a:gd name="connsiteX1" fmla="*/ 152403 w 1295400"/>
              <a:gd name="connsiteY1" fmla="*/ 28213 h 942613"/>
              <a:gd name="connsiteX2" fmla="*/ 407194 w 1295400"/>
              <a:gd name="connsiteY2" fmla="*/ 25832 h 942613"/>
              <a:gd name="connsiteX3" fmla="*/ 1142997 w 1295400"/>
              <a:gd name="connsiteY3" fmla="*/ 28213 h 942613"/>
              <a:gd name="connsiteX4" fmla="*/ 1295400 w 1295400"/>
              <a:gd name="connsiteY4" fmla="*/ 180616 h 942613"/>
              <a:gd name="connsiteX5" fmla="*/ 1295400 w 1295400"/>
              <a:gd name="connsiteY5" fmla="*/ 790210 h 942613"/>
              <a:gd name="connsiteX6" fmla="*/ 1142997 w 1295400"/>
              <a:gd name="connsiteY6" fmla="*/ 942613 h 942613"/>
              <a:gd name="connsiteX7" fmla="*/ 152403 w 1295400"/>
              <a:gd name="connsiteY7" fmla="*/ 942613 h 942613"/>
              <a:gd name="connsiteX8" fmla="*/ 0 w 1295400"/>
              <a:gd name="connsiteY8" fmla="*/ 790210 h 942613"/>
              <a:gd name="connsiteX9" fmla="*/ 0 w 1295400"/>
              <a:gd name="connsiteY9" fmla="*/ 180616 h 942613"/>
              <a:gd name="connsiteX0" fmla="*/ 0 w 1295400"/>
              <a:gd name="connsiteY0" fmla="*/ 219120 h 981117"/>
              <a:gd name="connsiteX1" fmla="*/ 152403 w 1295400"/>
              <a:gd name="connsiteY1" fmla="*/ 66717 h 981117"/>
              <a:gd name="connsiteX2" fmla="*/ 407194 w 1295400"/>
              <a:gd name="connsiteY2" fmla="*/ 64336 h 981117"/>
              <a:gd name="connsiteX3" fmla="*/ 1142997 w 1295400"/>
              <a:gd name="connsiteY3" fmla="*/ 66717 h 981117"/>
              <a:gd name="connsiteX4" fmla="*/ 1295400 w 1295400"/>
              <a:gd name="connsiteY4" fmla="*/ 219120 h 981117"/>
              <a:gd name="connsiteX5" fmla="*/ 1295400 w 1295400"/>
              <a:gd name="connsiteY5" fmla="*/ 828714 h 981117"/>
              <a:gd name="connsiteX6" fmla="*/ 1142997 w 1295400"/>
              <a:gd name="connsiteY6" fmla="*/ 981117 h 981117"/>
              <a:gd name="connsiteX7" fmla="*/ 152403 w 1295400"/>
              <a:gd name="connsiteY7" fmla="*/ 981117 h 981117"/>
              <a:gd name="connsiteX8" fmla="*/ 0 w 1295400"/>
              <a:gd name="connsiteY8" fmla="*/ 828714 h 981117"/>
              <a:gd name="connsiteX9" fmla="*/ 0 w 1295400"/>
              <a:gd name="connsiteY9" fmla="*/ 219120 h 981117"/>
              <a:gd name="connsiteX0" fmla="*/ 0 w 1295400"/>
              <a:gd name="connsiteY0" fmla="*/ 164318 h 926315"/>
              <a:gd name="connsiteX1" fmla="*/ 152403 w 1295400"/>
              <a:gd name="connsiteY1" fmla="*/ 11915 h 926315"/>
              <a:gd name="connsiteX2" fmla="*/ 407194 w 1295400"/>
              <a:gd name="connsiteY2" fmla="*/ 9534 h 926315"/>
              <a:gd name="connsiteX3" fmla="*/ 1142997 w 1295400"/>
              <a:gd name="connsiteY3" fmla="*/ 11915 h 926315"/>
              <a:gd name="connsiteX4" fmla="*/ 1295400 w 1295400"/>
              <a:gd name="connsiteY4" fmla="*/ 164318 h 926315"/>
              <a:gd name="connsiteX5" fmla="*/ 1295400 w 1295400"/>
              <a:gd name="connsiteY5" fmla="*/ 773912 h 926315"/>
              <a:gd name="connsiteX6" fmla="*/ 1142997 w 1295400"/>
              <a:gd name="connsiteY6" fmla="*/ 926315 h 926315"/>
              <a:gd name="connsiteX7" fmla="*/ 152403 w 1295400"/>
              <a:gd name="connsiteY7" fmla="*/ 926315 h 926315"/>
              <a:gd name="connsiteX8" fmla="*/ 0 w 1295400"/>
              <a:gd name="connsiteY8" fmla="*/ 773912 h 926315"/>
              <a:gd name="connsiteX9" fmla="*/ 0 w 1295400"/>
              <a:gd name="connsiteY9" fmla="*/ 164318 h 926315"/>
              <a:gd name="connsiteX0" fmla="*/ 0 w 1295400"/>
              <a:gd name="connsiteY0" fmla="*/ 172718 h 934715"/>
              <a:gd name="connsiteX1" fmla="*/ 152403 w 1295400"/>
              <a:gd name="connsiteY1" fmla="*/ 20315 h 934715"/>
              <a:gd name="connsiteX2" fmla="*/ 407194 w 1295400"/>
              <a:gd name="connsiteY2" fmla="*/ 17934 h 934715"/>
              <a:gd name="connsiteX3" fmla="*/ 1142997 w 1295400"/>
              <a:gd name="connsiteY3" fmla="*/ 20315 h 934715"/>
              <a:gd name="connsiteX4" fmla="*/ 1295400 w 1295400"/>
              <a:gd name="connsiteY4" fmla="*/ 172718 h 934715"/>
              <a:gd name="connsiteX5" fmla="*/ 1295400 w 1295400"/>
              <a:gd name="connsiteY5" fmla="*/ 782312 h 934715"/>
              <a:gd name="connsiteX6" fmla="*/ 1142997 w 1295400"/>
              <a:gd name="connsiteY6" fmla="*/ 934715 h 934715"/>
              <a:gd name="connsiteX7" fmla="*/ 152403 w 1295400"/>
              <a:gd name="connsiteY7" fmla="*/ 934715 h 934715"/>
              <a:gd name="connsiteX8" fmla="*/ 0 w 1295400"/>
              <a:gd name="connsiteY8" fmla="*/ 782312 h 934715"/>
              <a:gd name="connsiteX9" fmla="*/ 0 w 1295400"/>
              <a:gd name="connsiteY9" fmla="*/ 172718 h 934715"/>
              <a:gd name="connsiteX0" fmla="*/ 0 w 1295400"/>
              <a:gd name="connsiteY0" fmla="*/ 163771 h 925768"/>
              <a:gd name="connsiteX1" fmla="*/ 152403 w 1295400"/>
              <a:gd name="connsiteY1" fmla="*/ 11368 h 925768"/>
              <a:gd name="connsiteX2" fmla="*/ 407194 w 1295400"/>
              <a:gd name="connsiteY2" fmla="*/ 8987 h 925768"/>
              <a:gd name="connsiteX3" fmla="*/ 1142997 w 1295400"/>
              <a:gd name="connsiteY3" fmla="*/ 11368 h 925768"/>
              <a:gd name="connsiteX4" fmla="*/ 1295400 w 1295400"/>
              <a:gd name="connsiteY4" fmla="*/ 163771 h 925768"/>
              <a:gd name="connsiteX5" fmla="*/ 1295400 w 1295400"/>
              <a:gd name="connsiteY5" fmla="*/ 773365 h 925768"/>
              <a:gd name="connsiteX6" fmla="*/ 1142997 w 1295400"/>
              <a:gd name="connsiteY6" fmla="*/ 925768 h 925768"/>
              <a:gd name="connsiteX7" fmla="*/ 152403 w 1295400"/>
              <a:gd name="connsiteY7" fmla="*/ 925768 h 925768"/>
              <a:gd name="connsiteX8" fmla="*/ 0 w 1295400"/>
              <a:gd name="connsiteY8" fmla="*/ 773365 h 925768"/>
              <a:gd name="connsiteX9" fmla="*/ 0 w 1295400"/>
              <a:gd name="connsiteY9" fmla="*/ 163771 h 925768"/>
              <a:gd name="connsiteX0" fmla="*/ 0 w 1295400"/>
              <a:gd name="connsiteY0" fmla="*/ 163771 h 925768"/>
              <a:gd name="connsiteX1" fmla="*/ 152403 w 1295400"/>
              <a:gd name="connsiteY1" fmla="*/ 11368 h 925768"/>
              <a:gd name="connsiteX2" fmla="*/ 407194 w 1295400"/>
              <a:gd name="connsiteY2" fmla="*/ 8987 h 925768"/>
              <a:gd name="connsiteX3" fmla="*/ 1142997 w 1295400"/>
              <a:gd name="connsiteY3" fmla="*/ 11368 h 925768"/>
              <a:gd name="connsiteX4" fmla="*/ 1295400 w 1295400"/>
              <a:gd name="connsiteY4" fmla="*/ 163771 h 925768"/>
              <a:gd name="connsiteX5" fmla="*/ 1295400 w 1295400"/>
              <a:gd name="connsiteY5" fmla="*/ 773365 h 925768"/>
              <a:gd name="connsiteX6" fmla="*/ 1142997 w 1295400"/>
              <a:gd name="connsiteY6" fmla="*/ 925768 h 925768"/>
              <a:gd name="connsiteX7" fmla="*/ 152403 w 1295400"/>
              <a:gd name="connsiteY7" fmla="*/ 925768 h 925768"/>
              <a:gd name="connsiteX8" fmla="*/ 0 w 1295400"/>
              <a:gd name="connsiteY8" fmla="*/ 773365 h 925768"/>
              <a:gd name="connsiteX9" fmla="*/ 0 w 1295400"/>
              <a:gd name="connsiteY9" fmla="*/ 163771 h 925768"/>
              <a:gd name="connsiteX0" fmla="*/ 0 w 1295400"/>
              <a:gd name="connsiteY0" fmla="*/ 164904 h 926901"/>
              <a:gd name="connsiteX1" fmla="*/ 152403 w 1295400"/>
              <a:gd name="connsiteY1" fmla="*/ 12501 h 926901"/>
              <a:gd name="connsiteX2" fmla="*/ 407194 w 1295400"/>
              <a:gd name="connsiteY2" fmla="*/ 10120 h 926901"/>
              <a:gd name="connsiteX3" fmla="*/ 1142997 w 1295400"/>
              <a:gd name="connsiteY3" fmla="*/ 12501 h 926901"/>
              <a:gd name="connsiteX4" fmla="*/ 1295400 w 1295400"/>
              <a:gd name="connsiteY4" fmla="*/ 164904 h 926901"/>
              <a:gd name="connsiteX5" fmla="*/ 1295400 w 1295400"/>
              <a:gd name="connsiteY5" fmla="*/ 774498 h 926901"/>
              <a:gd name="connsiteX6" fmla="*/ 1142997 w 1295400"/>
              <a:gd name="connsiteY6" fmla="*/ 926901 h 926901"/>
              <a:gd name="connsiteX7" fmla="*/ 152403 w 1295400"/>
              <a:gd name="connsiteY7" fmla="*/ 926901 h 926901"/>
              <a:gd name="connsiteX8" fmla="*/ 0 w 1295400"/>
              <a:gd name="connsiteY8" fmla="*/ 774498 h 926901"/>
              <a:gd name="connsiteX9" fmla="*/ 0 w 1295400"/>
              <a:gd name="connsiteY9" fmla="*/ 164904 h 926901"/>
              <a:gd name="connsiteX0" fmla="*/ 0 w 1295400"/>
              <a:gd name="connsiteY0" fmla="*/ 155883 h 917880"/>
              <a:gd name="connsiteX1" fmla="*/ 152403 w 1295400"/>
              <a:gd name="connsiteY1" fmla="*/ 3480 h 917880"/>
              <a:gd name="connsiteX2" fmla="*/ 407194 w 1295400"/>
              <a:gd name="connsiteY2" fmla="*/ 1099 h 917880"/>
              <a:gd name="connsiteX3" fmla="*/ 1142997 w 1295400"/>
              <a:gd name="connsiteY3" fmla="*/ 3480 h 917880"/>
              <a:gd name="connsiteX4" fmla="*/ 1295400 w 1295400"/>
              <a:gd name="connsiteY4" fmla="*/ 155883 h 917880"/>
              <a:gd name="connsiteX5" fmla="*/ 1295400 w 1295400"/>
              <a:gd name="connsiteY5" fmla="*/ 765477 h 917880"/>
              <a:gd name="connsiteX6" fmla="*/ 1142997 w 1295400"/>
              <a:gd name="connsiteY6" fmla="*/ 917880 h 917880"/>
              <a:gd name="connsiteX7" fmla="*/ 152403 w 1295400"/>
              <a:gd name="connsiteY7" fmla="*/ 917880 h 917880"/>
              <a:gd name="connsiteX8" fmla="*/ 0 w 1295400"/>
              <a:gd name="connsiteY8" fmla="*/ 765477 h 917880"/>
              <a:gd name="connsiteX9" fmla="*/ 0 w 1295400"/>
              <a:gd name="connsiteY9" fmla="*/ 155883 h 917880"/>
              <a:gd name="connsiteX0" fmla="*/ 0 w 1295400"/>
              <a:gd name="connsiteY0" fmla="*/ 154958 h 916955"/>
              <a:gd name="connsiteX1" fmla="*/ 152403 w 1295400"/>
              <a:gd name="connsiteY1" fmla="*/ 2555 h 916955"/>
              <a:gd name="connsiteX2" fmla="*/ 407194 w 1295400"/>
              <a:gd name="connsiteY2" fmla="*/ 174 h 916955"/>
              <a:gd name="connsiteX3" fmla="*/ 1142997 w 1295400"/>
              <a:gd name="connsiteY3" fmla="*/ 2555 h 916955"/>
              <a:gd name="connsiteX4" fmla="*/ 1295400 w 1295400"/>
              <a:gd name="connsiteY4" fmla="*/ 154958 h 916955"/>
              <a:gd name="connsiteX5" fmla="*/ 1295400 w 1295400"/>
              <a:gd name="connsiteY5" fmla="*/ 764552 h 916955"/>
              <a:gd name="connsiteX6" fmla="*/ 1142997 w 1295400"/>
              <a:gd name="connsiteY6" fmla="*/ 916955 h 916955"/>
              <a:gd name="connsiteX7" fmla="*/ 152403 w 1295400"/>
              <a:gd name="connsiteY7" fmla="*/ 916955 h 916955"/>
              <a:gd name="connsiteX8" fmla="*/ 0 w 1295400"/>
              <a:gd name="connsiteY8" fmla="*/ 764552 h 916955"/>
              <a:gd name="connsiteX9" fmla="*/ 0 w 1295400"/>
              <a:gd name="connsiteY9" fmla="*/ 154958 h 916955"/>
              <a:gd name="connsiteX0" fmla="*/ 0 w 1295400"/>
              <a:gd name="connsiteY0" fmla="*/ 154958 h 916955"/>
              <a:gd name="connsiteX1" fmla="*/ 152403 w 1295400"/>
              <a:gd name="connsiteY1" fmla="*/ 2555 h 916955"/>
              <a:gd name="connsiteX2" fmla="*/ 407194 w 1295400"/>
              <a:gd name="connsiteY2" fmla="*/ 174 h 916955"/>
              <a:gd name="connsiteX3" fmla="*/ 764381 w 1295400"/>
              <a:gd name="connsiteY3" fmla="*/ 2556 h 916955"/>
              <a:gd name="connsiteX4" fmla="*/ 1142997 w 1295400"/>
              <a:gd name="connsiteY4" fmla="*/ 2555 h 916955"/>
              <a:gd name="connsiteX5" fmla="*/ 1295400 w 1295400"/>
              <a:gd name="connsiteY5" fmla="*/ 154958 h 916955"/>
              <a:gd name="connsiteX6" fmla="*/ 1295400 w 1295400"/>
              <a:gd name="connsiteY6" fmla="*/ 764552 h 916955"/>
              <a:gd name="connsiteX7" fmla="*/ 1142997 w 1295400"/>
              <a:gd name="connsiteY7" fmla="*/ 916955 h 916955"/>
              <a:gd name="connsiteX8" fmla="*/ 152403 w 1295400"/>
              <a:gd name="connsiteY8" fmla="*/ 916955 h 916955"/>
              <a:gd name="connsiteX9" fmla="*/ 0 w 1295400"/>
              <a:gd name="connsiteY9" fmla="*/ 764552 h 916955"/>
              <a:gd name="connsiteX10" fmla="*/ 0 w 1295400"/>
              <a:gd name="connsiteY10" fmla="*/ 154958 h 91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5400" h="916955">
                <a:moveTo>
                  <a:pt x="0" y="154958"/>
                </a:moveTo>
                <a:cubicBezTo>
                  <a:pt x="0" y="70788"/>
                  <a:pt x="68233" y="2555"/>
                  <a:pt x="152403" y="2555"/>
                </a:cubicBezTo>
                <a:cubicBezTo>
                  <a:pt x="237333" y="1761"/>
                  <a:pt x="270677" y="-665"/>
                  <a:pt x="407194" y="174"/>
                </a:cubicBezTo>
                <a:lnTo>
                  <a:pt x="764381" y="2556"/>
                </a:lnTo>
                <a:lnTo>
                  <a:pt x="1142997" y="2555"/>
                </a:lnTo>
                <a:cubicBezTo>
                  <a:pt x="1227167" y="2555"/>
                  <a:pt x="1295400" y="70788"/>
                  <a:pt x="1295400" y="154958"/>
                </a:cubicBezTo>
                <a:lnTo>
                  <a:pt x="1295400" y="764552"/>
                </a:lnTo>
                <a:cubicBezTo>
                  <a:pt x="1295400" y="848722"/>
                  <a:pt x="1227167" y="916955"/>
                  <a:pt x="1142997" y="916955"/>
                </a:cubicBezTo>
                <a:lnTo>
                  <a:pt x="152403" y="916955"/>
                </a:lnTo>
                <a:cubicBezTo>
                  <a:pt x="68233" y="916955"/>
                  <a:pt x="0" y="848722"/>
                  <a:pt x="0" y="764552"/>
                </a:cubicBezTo>
                <a:lnTo>
                  <a:pt x="0" y="1549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CA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Comb</a:t>
            </a:r>
            <a:endParaRPr lang="en-CA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147813" y="4756488"/>
            <a:ext cx="346357" cy="346357"/>
            <a:chOff x="2368484" y="4869160"/>
            <a:chExt cx="692715" cy="692715"/>
          </a:xfrm>
        </p:grpSpPr>
        <p:sp>
          <p:nvSpPr>
            <p:cNvPr id="30" name="Oval 29"/>
            <p:cNvSpPr/>
            <p:nvPr/>
          </p:nvSpPr>
          <p:spPr>
            <a:xfrm>
              <a:off x="2368484" y="4869160"/>
              <a:ext cx="692715" cy="69271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CA">
                <a:solidFill>
                  <a:prstClr val="white"/>
                </a:solidFill>
              </a:endParaRPr>
            </a:p>
          </p:txBody>
        </p:sp>
        <p:cxnSp>
          <p:nvCxnSpPr>
            <p:cNvPr id="32" name="Straight Connector 31"/>
            <p:cNvCxnSpPr>
              <a:stCxn id="30" idx="1"/>
              <a:endCxn id="30" idx="5"/>
            </p:cNvCxnSpPr>
            <p:nvPr/>
          </p:nvCxnSpPr>
          <p:spPr>
            <a:xfrm>
              <a:off x="2469930" y="4970606"/>
              <a:ext cx="489823" cy="4898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0" idx="7"/>
              <a:endCxn id="30" idx="3"/>
            </p:cNvCxnSpPr>
            <p:nvPr/>
          </p:nvCxnSpPr>
          <p:spPr>
            <a:xfrm flipH="1">
              <a:off x="2469930" y="4970606"/>
              <a:ext cx="489823" cy="48982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3140268" y="5474591"/>
            <a:ext cx="361448" cy="361448"/>
            <a:chOff x="3476333" y="2314311"/>
            <a:chExt cx="2138486" cy="2138486"/>
          </a:xfrm>
        </p:grpSpPr>
        <p:sp>
          <p:nvSpPr>
            <p:cNvPr id="38" name="Oval 37"/>
            <p:cNvSpPr/>
            <p:nvPr/>
          </p:nvSpPr>
          <p:spPr>
            <a:xfrm>
              <a:off x="3476333" y="2314311"/>
              <a:ext cx="2138486" cy="21384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3852908" y="3089819"/>
              <a:ext cx="1433467" cy="672304"/>
            </a:xfrm>
            <a:custGeom>
              <a:avLst/>
              <a:gdLst>
                <a:gd name="connsiteX0" fmla="*/ 0 w 1447800"/>
                <a:gd name="connsiteY0" fmla="*/ 0 h 9525"/>
                <a:gd name="connsiteX1" fmla="*/ 733425 w 1447800"/>
                <a:gd name="connsiteY1" fmla="*/ 9525 h 9525"/>
                <a:gd name="connsiteX2" fmla="*/ 1447800 w 1447800"/>
                <a:gd name="connsiteY2" fmla="*/ 9525 h 9525"/>
                <a:gd name="connsiteX0" fmla="*/ 0 w 10000"/>
                <a:gd name="connsiteY0" fmla="*/ 201129 h 211129"/>
                <a:gd name="connsiteX1" fmla="*/ 5066 w 10000"/>
                <a:gd name="connsiteY1" fmla="*/ 211129 h 211129"/>
                <a:gd name="connsiteX2" fmla="*/ 10000 w 10000"/>
                <a:gd name="connsiteY2" fmla="*/ 211129 h 211129"/>
                <a:gd name="connsiteX0" fmla="*/ 0 w 10000"/>
                <a:gd name="connsiteY0" fmla="*/ 201129 h 548907"/>
                <a:gd name="connsiteX1" fmla="*/ 5066 w 10000"/>
                <a:gd name="connsiteY1" fmla="*/ 211129 h 548907"/>
                <a:gd name="connsiteX2" fmla="*/ 10000 w 10000"/>
                <a:gd name="connsiteY2" fmla="*/ 211129 h 548907"/>
                <a:gd name="connsiteX0" fmla="*/ 0 w 10000"/>
                <a:gd name="connsiteY0" fmla="*/ 201217 h 567487"/>
                <a:gd name="connsiteX1" fmla="*/ 5066 w 10000"/>
                <a:gd name="connsiteY1" fmla="*/ 211217 h 567487"/>
                <a:gd name="connsiteX2" fmla="*/ 10000 w 10000"/>
                <a:gd name="connsiteY2" fmla="*/ 211217 h 567487"/>
                <a:gd name="connsiteX0" fmla="*/ 0 w 10000"/>
                <a:gd name="connsiteY0" fmla="*/ 218970 h 585239"/>
                <a:gd name="connsiteX1" fmla="*/ 5066 w 10000"/>
                <a:gd name="connsiteY1" fmla="*/ 228970 h 585239"/>
                <a:gd name="connsiteX2" fmla="*/ 10000 w 10000"/>
                <a:gd name="connsiteY2" fmla="*/ 228970 h 585239"/>
                <a:gd name="connsiteX0" fmla="*/ 0 w 10000"/>
                <a:gd name="connsiteY0" fmla="*/ 218970 h 585239"/>
                <a:gd name="connsiteX1" fmla="*/ 5066 w 10000"/>
                <a:gd name="connsiteY1" fmla="*/ 228970 h 585239"/>
                <a:gd name="connsiteX2" fmla="*/ 10000 w 10000"/>
                <a:gd name="connsiteY2" fmla="*/ 228970 h 585239"/>
                <a:gd name="connsiteX0" fmla="*/ 0 w 10000"/>
                <a:gd name="connsiteY0" fmla="*/ 347538 h 713807"/>
                <a:gd name="connsiteX1" fmla="*/ 5066 w 10000"/>
                <a:gd name="connsiteY1" fmla="*/ 357538 h 713807"/>
                <a:gd name="connsiteX2" fmla="*/ 10000 w 10000"/>
                <a:gd name="connsiteY2" fmla="*/ 357538 h 713807"/>
                <a:gd name="connsiteX0" fmla="*/ 0 w 10000"/>
                <a:gd name="connsiteY0" fmla="*/ 347538 h 713807"/>
                <a:gd name="connsiteX1" fmla="*/ 5066 w 10000"/>
                <a:gd name="connsiteY1" fmla="*/ 357538 h 713807"/>
                <a:gd name="connsiteX2" fmla="*/ 10000 w 10000"/>
                <a:gd name="connsiteY2" fmla="*/ 357538 h 713807"/>
                <a:gd name="connsiteX0" fmla="*/ 0 w 10000"/>
                <a:gd name="connsiteY0" fmla="*/ 347538 h 713807"/>
                <a:gd name="connsiteX1" fmla="*/ 5066 w 10000"/>
                <a:gd name="connsiteY1" fmla="*/ 357538 h 713807"/>
                <a:gd name="connsiteX2" fmla="*/ 10000 w 10000"/>
                <a:gd name="connsiteY2" fmla="*/ 357538 h 713807"/>
                <a:gd name="connsiteX0" fmla="*/ 0 w 10000"/>
                <a:gd name="connsiteY0" fmla="*/ 347538 h 713807"/>
                <a:gd name="connsiteX1" fmla="*/ 5066 w 10000"/>
                <a:gd name="connsiteY1" fmla="*/ 357538 h 713807"/>
                <a:gd name="connsiteX2" fmla="*/ 10000 w 10000"/>
                <a:gd name="connsiteY2" fmla="*/ 357538 h 713807"/>
                <a:gd name="connsiteX0" fmla="*/ 0 w 10000"/>
                <a:gd name="connsiteY0" fmla="*/ 345177 h 709055"/>
                <a:gd name="connsiteX1" fmla="*/ 5066 w 10000"/>
                <a:gd name="connsiteY1" fmla="*/ 355177 h 709055"/>
                <a:gd name="connsiteX2" fmla="*/ 10000 w 10000"/>
                <a:gd name="connsiteY2" fmla="*/ 355177 h 709055"/>
                <a:gd name="connsiteX0" fmla="*/ 0 w 10000"/>
                <a:gd name="connsiteY0" fmla="*/ 346945 h 712614"/>
                <a:gd name="connsiteX1" fmla="*/ 5066 w 10000"/>
                <a:gd name="connsiteY1" fmla="*/ 356945 h 712614"/>
                <a:gd name="connsiteX2" fmla="*/ 10000 w 10000"/>
                <a:gd name="connsiteY2" fmla="*/ 356945 h 712614"/>
                <a:gd name="connsiteX0" fmla="*/ 0 w 10000"/>
                <a:gd name="connsiteY0" fmla="*/ 346945 h 712614"/>
                <a:gd name="connsiteX1" fmla="*/ 5066 w 10000"/>
                <a:gd name="connsiteY1" fmla="*/ 356945 h 712614"/>
                <a:gd name="connsiteX2" fmla="*/ 10000 w 10000"/>
                <a:gd name="connsiteY2" fmla="*/ 356945 h 712614"/>
                <a:gd name="connsiteX0" fmla="*/ 0 w 10000"/>
                <a:gd name="connsiteY0" fmla="*/ 344590 h 707874"/>
                <a:gd name="connsiteX1" fmla="*/ 5066 w 10000"/>
                <a:gd name="connsiteY1" fmla="*/ 354590 h 707874"/>
                <a:gd name="connsiteX2" fmla="*/ 10000 w 10000"/>
                <a:gd name="connsiteY2" fmla="*/ 354590 h 707874"/>
                <a:gd name="connsiteX0" fmla="*/ 0 w 9901"/>
                <a:gd name="connsiteY0" fmla="*/ 334655 h 659471"/>
                <a:gd name="connsiteX1" fmla="*/ 4967 w 9901"/>
                <a:gd name="connsiteY1" fmla="*/ 322155 h 659471"/>
                <a:gd name="connsiteX2" fmla="*/ 9901 w 9901"/>
                <a:gd name="connsiteY2" fmla="*/ 322155 h 659471"/>
                <a:gd name="connsiteX0" fmla="*/ 0 w 10000"/>
                <a:gd name="connsiteY0" fmla="*/ 5125 h 10049"/>
                <a:gd name="connsiteX1" fmla="*/ 5017 w 10000"/>
                <a:gd name="connsiteY1" fmla="*/ 4935 h 10049"/>
                <a:gd name="connsiteX2" fmla="*/ 10000 w 10000"/>
                <a:gd name="connsiteY2" fmla="*/ 4935 h 10049"/>
                <a:gd name="connsiteX0" fmla="*/ 0 w 10000"/>
                <a:gd name="connsiteY0" fmla="*/ 5438 h 10669"/>
                <a:gd name="connsiteX1" fmla="*/ 5017 w 10000"/>
                <a:gd name="connsiteY1" fmla="*/ 5248 h 10669"/>
                <a:gd name="connsiteX2" fmla="*/ 10000 w 10000"/>
                <a:gd name="connsiteY2" fmla="*/ 5248 h 10669"/>
                <a:gd name="connsiteX0" fmla="*/ 0 w 10000"/>
                <a:gd name="connsiteY0" fmla="*/ 5438 h 10703"/>
                <a:gd name="connsiteX1" fmla="*/ 5017 w 10000"/>
                <a:gd name="connsiteY1" fmla="*/ 5248 h 10703"/>
                <a:gd name="connsiteX2" fmla="*/ 10000 w 10000"/>
                <a:gd name="connsiteY2" fmla="*/ 5248 h 10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703">
                  <a:moveTo>
                    <a:pt x="0" y="5438"/>
                  </a:moveTo>
                  <a:cubicBezTo>
                    <a:pt x="2470" y="-5999"/>
                    <a:pt x="4713" y="3953"/>
                    <a:pt x="5017" y="5248"/>
                  </a:cubicBezTo>
                  <a:cubicBezTo>
                    <a:pt x="5321" y="6543"/>
                    <a:pt x="7525" y="16848"/>
                    <a:pt x="10000" y="52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CA">
                <a:solidFill>
                  <a:prstClr val="white"/>
                </a:solidFill>
              </a:endParaRPr>
            </a:p>
          </p:txBody>
        </p:sp>
      </p:grpSp>
      <p:cxnSp>
        <p:nvCxnSpPr>
          <p:cNvPr id="43" name="Elbow Connector 18"/>
          <p:cNvCxnSpPr>
            <a:stCxn id="38" idx="0"/>
            <a:endCxn id="30" idx="4"/>
          </p:cNvCxnSpPr>
          <p:nvPr/>
        </p:nvCxnSpPr>
        <p:spPr>
          <a:xfrm flipV="1">
            <a:off x="3320992" y="5102845"/>
            <a:ext cx="0" cy="371746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841645" y="4742677"/>
            <a:ext cx="50687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914400"/>
            <a:r>
              <a:rPr lang="en-CA" dirty="0" smtClean="0">
                <a:solidFill>
                  <a:prstClr val="black"/>
                </a:solidFill>
              </a:rPr>
              <a:t>LPF</a:t>
            </a:r>
            <a:endParaRPr lang="en-CA" dirty="0">
              <a:solidFill>
                <a:prstClr val="black"/>
              </a:solidFill>
            </a:endParaRPr>
          </a:p>
        </p:txBody>
      </p:sp>
      <p:cxnSp>
        <p:nvCxnSpPr>
          <p:cNvPr id="47" name="Elbow Connector 18"/>
          <p:cNvCxnSpPr>
            <a:stCxn id="30" idx="6"/>
            <a:endCxn id="46" idx="1"/>
          </p:cNvCxnSpPr>
          <p:nvPr/>
        </p:nvCxnSpPr>
        <p:spPr>
          <a:xfrm flipV="1">
            <a:off x="3494170" y="4927343"/>
            <a:ext cx="347475" cy="2324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18"/>
          <p:cNvCxnSpPr>
            <a:stCxn id="46" idx="3"/>
          </p:cNvCxnSpPr>
          <p:nvPr/>
        </p:nvCxnSpPr>
        <p:spPr>
          <a:xfrm>
            <a:off x="4348515" y="4927343"/>
            <a:ext cx="638849" cy="0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18"/>
          <p:cNvCxnSpPr/>
          <p:nvPr/>
        </p:nvCxnSpPr>
        <p:spPr>
          <a:xfrm>
            <a:off x="4987364" y="4904900"/>
            <a:ext cx="23242" cy="1404420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18"/>
          <p:cNvCxnSpPr/>
          <p:nvPr/>
        </p:nvCxnSpPr>
        <p:spPr>
          <a:xfrm flipH="1">
            <a:off x="1029726" y="6309320"/>
            <a:ext cx="3980880" cy="0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18"/>
          <p:cNvCxnSpPr/>
          <p:nvPr/>
        </p:nvCxnSpPr>
        <p:spPr>
          <a:xfrm flipV="1">
            <a:off x="1029726" y="5719302"/>
            <a:ext cx="0" cy="590018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258850" y="6309320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CA" sz="16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Feedback</a:t>
            </a:r>
            <a:endParaRPr lang="en-CA" sz="1600" baseline="-25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876256" y="4425291"/>
            <a:ext cx="0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507798" y="5414853"/>
            <a:ext cx="3159968" cy="16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5540242" y="4924361"/>
            <a:ext cx="3556000" cy="1102555"/>
          </a:xfrm>
          <a:custGeom>
            <a:avLst/>
            <a:gdLst>
              <a:gd name="connsiteX0" fmla="*/ 0 w 3784600"/>
              <a:gd name="connsiteY0" fmla="*/ 0 h 25400"/>
              <a:gd name="connsiteX1" fmla="*/ 584200 w 3784600"/>
              <a:gd name="connsiteY1" fmla="*/ 25400 h 25400"/>
              <a:gd name="connsiteX2" fmla="*/ 1320800 w 3784600"/>
              <a:gd name="connsiteY2" fmla="*/ 12700 h 25400"/>
              <a:gd name="connsiteX3" fmla="*/ 2070100 w 3784600"/>
              <a:gd name="connsiteY3" fmla="*/ 12700 h 25400"/>
              <a:gd name="connsiteX4" fmla="*/ 2857500 w 3784600"/>
              <a:gd name="connsiteY4" fmla="*/ 12700 h 25400"/>
              <a:gd name="connsiteX5" fmla="*/ 3784600 w 3784600"/>
              <a:gd name="connsiteY5" fmla="*/ 12700 h 25400"/>
              <a:gd name="connsiteX0" fmla="*/ 0 w 3784600"/>
              <a:gd name="connsiteY0" fmla="*/ 0 h 26031"/>
              <a:gd name="connsiteX1" fmla="*/ 584200 w 3784600"/>
              <a:gd name="connsiteY1" fmla="*/ 25400 h 26031"/>
              <a:gd name="connsiteX2" fmla="*/ 1320800 w 3784600"/>
              <a:gd name="connsiteY2" fmla="*/ 12700 h 26031"/>
              <a:gd name="connsiteX3" fmla="*/ 2070100 w 3784600"/>
              <a:gd name="connsiteY3" fmla="*/ 12700 h 26031"/>
              <a:gd name="connsiteX4" fmla="*/ 2857500 w 3784600"/>
              <a:gd name="connsiteY4" fmla="*/ 12700 h 26031"/>
              <a:gd name="connsiteX5" fmla="*/ 3784600 w 3784600"/>
              <a:gd name="connsiteY5" fmla="*/ 12700 h 26031"/>
              <a:gd name="connsiteX0" fmla="*/ 0 w 3784600"/>
              <a:gd name="connsiteY0" fmla="*/ 84144 h 212610"/>
              <a:gd name="connsiteX1" fmla="*/ 584200 w 3784600"/>
              <a:gd name="connsiteY1" fmla="*/ 109544 h 212610"/>
              <a:gd name="connsiteX2" fmla="*/ 1320800 w 3784600"/>
              <a:gd name="connsiteY2" fmla="*/ 96844 h 212610"/>
              <a:gd name="connsiteX3" fmla="*/ 2070100 w 3784600"/>
              <a:gd name="connsiteY3" fmla="*/ 96844 h 212610"/>
              <a:gd name="connsiteX4" fmla="*/ 2857500 w 3784600"/>
              <a:gd name="connsiteY4" fmla="*/ 96844 h 212610"/>
              <a:gd name="connsiteX5" fmla="*/ 3784600 w 3784600"/>
              <a:gd name="connsiteY5" fmla="*/ 96844 h 212610"/>
              <a:gd name="connsiteX0" fmla="*/ 0 w 3784600"/>
              <a:gd name="connsiteY0" fmla="*/ 84144 h 211712"/>
              <a:gd name="connsiteX1" fmla="*/ 584200 w 3784600"/>
              <a:gd name="connsiteY1" fmla="*/ 109544 h 211712"/>
              <a:gd name="connsiteX2" fmla="*/ 1320800 w 3784600"/>
              <a:gd name="connsiteY2" fmla="*/ 96844 h 211712"/>
              <a:gd name="connsiteX3" fmla="*/ 2070100 w 3784600"/>
              <a:gd name="connsiteY3" fmla="*/ 96844 h 211712"/>
              <a:gd name="connsiteX4" fmla="*/ 2857500 w 3784600"/>
              <a:gd name="connsiteY4" fmla="*/ 96844 h 211712"/>
              <a:gd name="connsiteX5" fmla="*/ 3784600 w 3784600"/>
              <a:gd name="connsiteY5" fmla="*/ 96844 h 211712"/>
              <a:gd name="connsiteX0" fmla="*/ 0 w 3784600"/>
              <a:gd name="connsiteY0" fmla="*/ 230011 h 551796"/>
              <a:gd name="connsiteX1" fmla="*/ 584200 w 3784600"/>
              <a:gd name="connsiteY1" fmla="*/ 255411 h 551796"/>
              <a:gd name="connsiteX2" fmla="*/ 1320800 w 3784600"/>
              <a:gd name="connsiteY2" fmla="*/ 242711 h 551796"/>
              <a:gd name="connsiteX3" fmla="*/ 2070100 w 3784600"/>
              <a:gd name="connsiteY3" fmla="*/ 242711 h 551796"/>
              <a:gd name="connsiteX4" fmla="*/ 2857500 w 3784600"/>
              <a:gd name="connsiteY4" fmla="*/ 242711 h 551796"/>
              <a:gd name="connsiteX5" fmla="*/ 3784600 w 3784600"/>
              <a:gd name="connsiteY5" fmla="*/ 242711 h 551796"/>
              <a:gd name="connsiteX0" fmla="*/ 0 w 3784600"/>
              <a:gd name="connsiteY0" fmla="*/ 360587 h 914138"/>
              <a:gd name="connsiteX1" fmla="*/ 584200 w 3784600"/>
              <a:gd name="connsiteY1" fmla="*/ 385987 h 914138"/>
              <a:gd name="connsiteX2" fmla="*/ 1320800 w 3784600"/>
              <a:gd name="connsiteY2" fmla="*/ 373287 h 914138"/>
              <a:gd name="connsiteX3" fmla="*/ 2070100 w 3784600"/>
              <a:gd name="connsiteY3" fmla="*/ 373287 h 914138"/>
              <a:gd name="connsiteX4" fmla="*/ 2857500 w 3784600"/>
              <a:gd name="connsiteY4" fmla="*/ 373287 h 914138"/>
              <a:gd name="connsiteX5" fmla="*/ 3784600 w 3784600"/>
              <a:gd name="connsiteY5" fmla="*/ 373287 h 914138"/>
              <a:gd name="connsiteX0" fmla="*/ 0 w 3784600"/>
              <a:gd name="connsiteY0" fmla="*/ 407460 h 961011"/>
              <a:gd name="connsiteX1" fmla="*/ 584200 w 3784600"/>
              <a:gd name="connsiteY1" fmla="*/ 432860 h 961011"/>
              <a:gd name="connsiteX2" fmla="*/ 1320800 w 3784600"/>
              <a:gd name="connsiteY2" fmla="*/ 420160 h 961011"/>
              <a:gd name="connsiteX3" fmla="*/ 2070100 w 3784600"/>
              <a:gd name="connsiteY3" fmla="*/ 420160 h 961011"/>
              <a:gd name="connsiteX4" fmla="*/ 2857500 w 3784600"/>
              <a:gd name="connsiteY4" fmla="*/ 420160 h 961011"/>
              <a:gd name="connsiteX5" fmla="*/ 3784600 w 3784600"/>
              <a:gd name="connsiteY5" fmla="*/ 420160 h 961011"/>
              <a:gd name="connsiteX0" fmla="*/ 0 w 3784600"/>
              <a:gd name="connsiteY0" fmla="*/ 407460 h 961011"/>
              <a:gd name="connsiteX1" fmla="*/ 584200 w 3784600"/>
              <a:gd name="connsiteY1" fmla="*/ 432860 h 961011"/>
              <a:gd name="connsiteX2" fmla="*/ 1320800 w 3784600"/>
              <a:gd name="connsiteY2" fmla="*/ 420160 h 961011"/>
              <a:gd name="connsiteX3" fmla="*/ 2070100 w 3784600"/>
              <a:gd name="connsiteY3" fmla="*/ 420160 h 961011"/>
              <a:gd name="connsiteX4" fmla="*/ 2857500 w 3784600"/>
              <a:gd name="connsiteY4" fmla="*/ 420160 h 961011"/>
              <a:gd name="connsiteX5" fmla="*/ 3784600 w 3784600"/>
              <a:gd name="connsiteY5" fmla="*/ 420160 h 961011"/>
              <a:gd name="connsiteX0" fmla="*/ 0 w 3784600"/>
              <a:gd name="connsiteY0" fmla="*/ 407460 h 961011"/>
              <a:gd name="connsiteX1" fmla="*/ 584200 w 3784600"/>
              <a:gd name="connsiteY1" fmla="*/ 432860 h 961011"/>
              <a:gd name="connsiteX2" fmla="*/ 1320800 w 3784600"/>
              <a:gd name="connsiteY2" fmla="*/ 420160 h 961011"/>
              <a:gd name="connsiteX3" fmla="*/ 2070100 w 3784600"/>
              <a:gd name="connsiteY3" fmla="*/ 420160 h 961011"/>
              <a:gd name="connsiteX4" fmla="*/ 2857500 w 3784600"/>
              <a:gd name="connsiteY4" fmla="*/ 420160 h 961011"/>
              <a:gd name="connsiteX5" fmla="*/ 3784600 w 3784600"/>
              <a:gd name="connsiteY5" fmla="*/ 420160 h 961011"/>
              <a:gd name="connsiteX0" fmla="*/ 0 w 3784600"/>
              <a:gd name="connsiteY0" fmla="*/ 459662 h 1013213"/>
              <a:gd name="connsiteX1" fmla="*/ 584200 w 3784600"/>
              <a:gd name="connsiteY1" fmla="*/ 485062 h 1013213"/>
              <a:gd name="connsiteX2" fmla="*/ 1320800 w 3784600"/>
              <a:gd name="connsiteY2" fmla="*/ 472362 h 1013213"/>
              <a:gd name="connsiteX3" fmla="*/ 2070100 w 3784600"/>
              <a:gd name="connsiteY3" fmla="*/ 472362 h 1013213"/>
              <a:gd name="connsiteX4" fmla="*/ 2857500 w 3784600"/>
              <a:gd name="connsiteY4" fmla="*/ 472362 h 1013213"/>
              <a:gd name="connsiteX5" fmla="*/ 3784600 w 3784600"/>
              <a:gd name="connsiteY5" fmla="*/ 472362 h 1013213"/>
              <a:gd name="connsiteX0" fmla="*/ 0 w 3784600"/>
              <a:gd name="connsiteY0" fmla="*/ 459662 h 1013213"/>
              <a:gd name="connsiteX1" fmla="*/ 584200 w 3784600"/>
              <a:gd name="connsiteY1" fmla="*/ 485062 h 1013213"/>
              <a:gd name="connsiteX2" fmla="*/ 1320800 w 3784600"/>
              <a:gd name="connsiteY2" fmla="*/ 472362 h 1013213"/>
              <a:gd name="connsiteX3" fmla="*/ 2070100 w 3784600"/>
              <a:gd name="connsiteY3" fmla="*/ 472362 h 1013213"/>
              <a:gd name="connsiteX4" fmla="*/ 2857500 w 3784600"/>
              <a:gd name="connsiteY4" fmla="*/ 472362 h 1013213"/>
              <a:gd name="connsiteX5" fmla="*/ 3784600 w 3784600"/>
              <a:gd name="connsiteY5" fmla="*/ 472362 h 1013213"/>
              <a:gd name="connsiteX0" fmla="*/ 0 w 3784600"/>
              <a:gd name="connsiteY0" fmla="*/ 459662 h 1013213"/>
              <a:gd name="connsiteX1" fmla="*/ 584200 w 3784600"/>
              <a:gd name="connsiteY1" fmla="*/ 485062 h 1013213"/>
              <a:gd name="connsiteX2" fmla="*/ 1320800 w 3784600"/>
              <a:gd name="connsiteY2" fmla="*/ 472362 h 1013213"/>
              <a:gd name="connsiteX3" fmla="*/ 2070100 w 3784600"/>
              <a:gd name="connsiteY3" fmla="*/ 472362 h 1013213"/>
              <a:gd name="connsiteX4" fmla="*/ 2857500 w 3784600"/>
              <a:gd name="connsiteY4" fmla="*/ 472362 h 1013213"/>
              <a:gd name="connsiteX5" fmla="*/ 3784600 w 3784600"/>
              <a:gd name="connsiteY5" fmla="*/ 472362 h 1013213"/>
              <a:gd name="connsiteX0" fmla="*/ 0 w 3784600"/>
              <a:gd name="connsiteY0" fmla="*/ 459662 h 1015792"/>
              <a:gd name="connsiteX1" fmla="*/ 584200 w 3784600"/>
              <a:gd name="connsiteY1" fmla="*/ 485062 h 1015792"/>
              <a:gd name="connsiteX2" fmla="*/ 1320800 w 3784600"/>
              <a:gd name="connsiteY2" fmla="*/ 472362 h 1015792"/>
              <a:gd name="connsiteX3" fmla="*/ 2070100 w 3784600"/>
              <a:gd name="connsiteY3" fmla="*/ 472362 h 1015792"/>
              <a:gd name="connsiteX4" fmla="*/ 2857500 w 3784600"/>
              <a:gd name="connsiteY4" fmla="*/ 472362 h 1015792"/>
              <a:gd name="connsiteX5" fmla="*/ 3784600 w 3784600"/>
              <a:gd name="connsiteY5" fmla="*/ 472362 h 1015792"/>
              <a:gd name="connsiteX0" fmla="*/ 0 w 3784600"/>
              <a:gd name="connsiteY0" fmla="*/ 459662 h 1015792"/>
              <a:gd name="connsiteX1" fmla="*/ 584200 w 3784600"/>
              <a:gd name="connsiteY1" fmla="*/ 485062 h 1015792"/>
              <a:gd name="connsiteX2" fmla="*/ 1320800 w 3784600"/>
              <a:gd name="connsiteY2" fmla="*/ 472362 h 1015792"/>
              <a:gd name="connsiteX3" fmla="*/ 2070100 w 3784600"/>
              <a:gd name="connsiteY3" fmla="*/ 472362 h 1015792"/>
              <a:gd name="connsiteX4" fmla="*/ 2857500 w 3784600"/>
              <a:gd name="connsiteY4" fmla="*/ 472362 h 1015792"/>
              <a:gd name="connsiteX5" fmla="*/ 3784600 w 3784600"/>
              <a:gd name="connsiteY5" fmla="*/ 472362 h 1015792"/>
              <a:gd name="connsiteX0" fmla="*/ 0 w 3556000"/>
              <a:gd name="connsiteY0" fmla="*/ 459662 h 1013213"/>
              <a:gd name="connsiteX1" fmla="*/ 584200 w 3556000"/>
              <a:gd name="connsiteY1" fmla="*/ 485062 h 1013213"/>
              <a:gd name="connsiteX2" fmla="*/ 1320800 w 3556000"/>
              <a:gd name="connsiteY2" fmla="*/ 472362 h 1013213"/>
              <a:gd name="connsiteX3" fmla="*/ 2070100 w 3556000"/>
              <a:gd name="connsiteY3" fmla="*/ 472362 h 1013213"/>
              <a:gd name="connsiteX4" fmla="*/ 2857500 w 3556000"/>
              <a:gd name="connsiteY4" fmla="*/ 472362 h 1013213"/>
              <a:gd name="connsiteX5" fmla="*/ 3556000 w 3556000"/>
              <a:gd name="connsiteY5" fmla="*/ 523162 h 1013213"/>
              <a:gd name="connsiteX0" fmla="*/ 0 w 3556000"/>
              <a:gd name="connsiteY0" fmla="*/ 459662 h 1013213"/>
              <a:gd name="connsiteX1" fmla="*/ 584200 w 3556000"/>
              <a:gd name="connsiteY1" fmla="*/ 485062 h 1013213"/>
              <a:gd name="connsiteX2" fmla="*/ 1320800 w 3556000"/>
              <a:gd name="connsiteY2" fmla="*/ 472362 h 1013213"/>
              <a:gd name="connsiteX3" fmla="*/ 2070100 w 3556000"/>
              <a:gd name="connsiteY3" fmla="*/ 472362 h 1013213"/>
              <a:gd name="connsiteX4" fmla="*/ 2857500 w 3556000"/>
              <a:gd name="connsiteY4" fmla="*/ 472362 h 1013213"/>
              <a:gd name="connsiteX5" fmla="*/ 3556000 w 3556000"/>
              <a:gd name="connsiteY5" fmla="*/ 523162 h 1013213"/>
              <a:gd name="connsiteX0" fmla="*/ 0 w 3556000"/>
              <a:gd name="connsiteY0" fmla="*/ 407461 h 961012"/>
              <a:gd name="connsiteX1" fmla="*/ 584200 w 3556000"/>
              <a:gd name="connsiteY1" fmla="*/ 432861 h 961012"/>
              <a:gd name="connsiteX2" fmla="*/ 1320800 w 3556000"/>
              <a:gd name="connsiteY2" fmla="*/ 420161 h 961012"/>
              <a:gd name="connsiteX3" fmla="*/ 2070100 w 3556000"/>
              <a:gd name="connsiteY3" fmla="*/ 420161 h 961012"/>
              <a:gd name="connsiteX4" fmla="*/ 2743200 w 3556000"/>
              <a:gd name="connsiteY4" fmla="*/ 445561 h 961012"/>
              <a:gd name="connsiteX5" fmla="*/ 3556000 w 3556000"/>
              <a:gd name="connsiteY5" fmla="*/ 470961 h 961012"/>
              <a:gd name="connsiteX0" fmla="*/ 0 w 3556000"/>
              <a:gd name="connsiteY0" fmla="*/ 407461 h 961012"/>
              <a:gd name="connsiteX1" fmla="*/ 584200 w 3556000"/>
              <a:gd name="connsiteY1" fmla="*/ 432861 h 961012"/>
              <a:gd name="connsiteX2" fmla="*/ 1320800 w 3556000"/>
              <a:gd name="connsiteY2" fmla="*/ 420161 h 961012"/>
              <a:gd name="connsiteX3" fmla="*/ 2070100 w 3556000"/>
              <a:gd name="connsiteY3" fmla="*/ 420161 h 961012"/>
              <a:gd name="connsiteX4" fmla="*/ 2743200 w 3556000"/>
              <a:gd name="connsiteY4" fmla="*/ 445561 h 961012"/>
              <a:gd name="connsiteX5" fmla="*/ 3556000 w 3556000"/>
              <a:gd name="connsiteY5" fmla="*/ 470961 h 961012"/>
              <a:gd name="connsiteX0" fmla="*/ 0 w 3556000"/>
              <a:gd name="connsiteY0" fmla="*/ 447399 h 1045562"/>
              <a:gd name="connsiteX1" fmla="*/ 584200 w 3556000"/>
              <a:gd name="connsiteY1" fmla="*/ 472799 h 1045562"/>
              <a:gd name="connsiteX2" fmla="*/ 1320800 w 3556000"/>
              <a:gd name="connsiteY2" fmla="*/ 460099 h 1045562"/>
              <a:gd name="connsiteX3" fmla="*/ 2070100 w 3556000"/>
              <a:gd name="connsiteY3" fmla="*/ 460099 h 1045562"/>
              <a:gd name="connsiteX4" fmla="*/ 2743200 w 3556000"/>
              <a:gd name="connsiteY4" fmla="*/ 485499 h 1045562"/>
              <a:gd name="connsiteX5" fmla="*/ 3556000 w 3556000"/>
              <a:gd name="connsiteY5" fmla="*/ 510899 h 1045562"/>
              <a:gd name="connsiteX0" fmla="*/ 0 w 3556000"/>
              <a:gd name="connsiteY0" fmla="*/ 480074 h 1102555"/>
              <a:gd name="connsiteX1" fmla="*/ 584200 w 3556000"/>
              <a:gd name="connsiteY1" fmla="*/ 505474 h 1102555"/>
              <a:gd name="connsiteX2" fmla="*/ 1320800 w 3556000"/>
              <a:gd name="connsiteY2" fmla="*/ 492774 h 1102555"/>
              <a:gd name="connsiteX3" fmla="*/ 2070100 w 3556000"/>
              <a:gd name="connsiteY3" fmla="*/ 492774 h 1102555"/>
              <a:gd name="connsiteX4" fmla="*/ 2743200 w 3556000"/>
              <a:gd name="connsiteY4" fmla="*/ 518174 h 1102555"/>
              <a:gd name="connsiteX5" fmla="*/ 3556000 w 3556000"/>
              <a:gd name="connsiteY5" fmla="*/ 543574 h 110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6000" h="1102555">
                <a:moveTo>
                  <a:pt x="0" y="480074"/>
                </a:moveTo>
                <a:cubicBezTo>
                  <a:pt x="93133" y="301215"/>
                  <a:pt x="249767" y="-518993"/>
                  <a:pt x="584200" y="505474"/>
                </a:cubicBezTo>
                <a:cubicBezTo>
                  <a:pt x="918633" y="1529941"/>
                  <a:pt x="994833" y="1038874"/>
                  <a:pt x="1320800" y="492774"/>
                </a:cubicBezTo>
                <a:cubicBezTo>
                  <a:pt x="1646767" y="-53326"/>
                  <a:pt x="1744133" y="-184559"/>
                  <a:pt x="2070100" y="492774"/>
                </a:cubicBezTo>
                <a:cubicBezTo>
                  <a:pt x="2396067" y="1170107"/>
                  <a:pt x="2317750" y="1360607"/>
                  <a:pt x="2743200" y="518174"/>
                </a:cubicBezTo>
                <a:cubicBezTo>
                  <a:pt x="3168650" y="-324259"/>
                  <a:pt x="3348567" y="264174"/>
                  <a:pt x="3556000" y="5435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CA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14930" y="40230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CA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y</a:t>
            </a:r>
            <a:endParaRPr lang="en-CA" sz="2400" baseline="-25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84806" y="5547234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CA" sz="2400" dirty="0" err="1" smtClean="0">
                <a:solidFill>
                  <a:prstClr val="black"/>
                </a:solidFill>
                <a:latin typeface="Symbol" panose="05050102010706020507" pitchFamily="18" charset="2"/>
                <a:cs typeface="Arial" pitchFamily="34" charset="0"/>
              </a:rPr>
              <a:t>Df</a:t>
            </a:r>
            <a:endParaRPr lang="en-CA" sz="2400" baseline="-25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372200" y="3957669"/>
            <a:ext cx="946042" cy="2940177"/>
            <a:chOff x="6372200" y="3957669"/>
            <a:chExt cx="946042" cy="2940177"/>
          </a:xfrm>
        </p:grpSpPr>
        <p:cxnSp>
          <p:nvCxnSpPr>
            <p:cNvPr id="76" name="Straight Connector 75"/>
            <p:cNvCxnSpPr/>
            <p:nvPr/>
          </p:nvCxnSpPr>
          <p:spPr>
            <a:xfrm flipV="1">
              <a:off x="7318242" y="3957669"/>
              <a:ext cx="0" cy="2900331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372200" y="3997515"/>
              <a:ext cx="0" cy="2900331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6814930" y="5357154"/>
            <a:ext cx="97839" cy="905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35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7.40741E-7 L 0.01234 -0.02569 L -0.01093 0.02986 L 0.01338 -0.02639 L -0.01041 0.02778 L 0.01303 -0.02708 L -0.01093 0.02431 L 0.01355 -0.02847 L -0.01249 0.02732 L 0.01199 -0.02755 L 0.03022 -0.06088 L 0.04532 -0.07014 L 0.05765 -0.06157 L 0.0823 -0.00833 L 0.11147 0.07662 L 0.11911 0.08148 L 0.15522 7.40741E-7 L 0.15782 -0.00393 L 0.15088 0.01273 L 0.16129 -0.02153 L 0.14827 0.02245 " pathEditMode="relative" ptsTypes="AAAAAAAAAAAAAAAAAAAAA">
                                      <p:cBhvr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Why</a:t>
            </a:r>
            <a:r>
              <a:rPr lang="fr-CA" dirty="0" smtClean="0"/>
              <a:t> digital control for </a:t>
            </a:r>
            <a:r>
              <a:rPr lang="fr-CA" dirty="0" err="1" smtClean="0"/>
              <a:t>combs</a:t>
            </a:r>
            <a:r>
              <a:rPr lang="fr-CA" dirty="0" smtClean="0"/>
              <a:t>?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err="1" smtClean="0"/>
              <a:t>Combs</a:t>
            </a:r>
            <a:r>
              <a:rPr lang="fr-CA" dirty="0" smtClean="0"/>
              <a:t> are </a:t>
            </a:r>
            <a:r>
              <a:rPr lang="fr-CA" dirty="0" err="1" smtClean="0"/>
              <a:t>clockwork</a:t>
            </a:r>
            <a:r>
              <a:rPr lang="fr-CA" dirty="0" smtClean="0"/>
              <a:t> for </a:t>
            </a:r>
            <a:r>
              <a:rPr lang="fr-CA" dirty="0" err="1" smtClean="0"/>
              <a:t>optical</a:t>
            </a:r>
            <a:r>
              <a:rPr lang="fr-CA" dirty="0" smtClean="0"/>
              <a:t> </a:t>
            </a:r>
            <a:r>
              <a:rPr lang="fr-CA" dirty="0" err="1" smtClean="0"/>
              <a:t>clocks</a:t>
            </a:r>
            <a:endParaRPr lang="fr-CA" dirty="0" smtClean="0"/>
          </a:p>
          <a:p>
            <a:r>
              <a:rPr lang="fr-CA" dirty="0" err="1" smtClean="0"/>
              <a:t>Combs</a:t>
            </a:r>
            <a:r>
              <a:rPr lang="fr-CA" dirty="0" smtClean="0"/>
              <a:t> </a:t>
            </a:r>
            <a:r>
              <a:rPr lang="fr-CA" dirty="0" err="1" smtClean="0"/>
              <a:t>need</a:t>
            </a:r>
            <a:r>
              <a:rPr lang="fr-CA" dirty="0" smtClean="0"/>
              <a:t> to </a:t>
            </a:r>
            <a:r>
              <a:rPr lang="fr-CA" dirty="0" err="1" smtClean="0"/>
              <a:t>be</a:t>
            </a:r>
            <a:r>
              <a:rPr lang="fr-CA" dirty="0" smtClean="0"/>
              <a:t> </a:t>
            </a:r>
            <a:r>
              <a:rPr lang="fr-CA" dirty="0" err="1" smtClean="0"/>
              <a:t>locked</a:t>
            </a:r>
            <a:r>
              <a:rPr lang="fr-CA" dirty="0" smtClean="0"/>
              <a:t> to </a:t>
            </a:r>
            <a:r>
              <a:rPr lang="fr-CA" dirty="0" err="1" smtClean="0"/>
              <a:t>their</a:t>
            </a:r>
            <a:r>
              <a:rPr lang="fr-CA" dirty="0" smtClean="0"/>
              <a:t> </a:t>
            </a:r>
            <a:r>
              <a:rPr lang="fr-CA" dirty="0" err="1" smtClean="0"/>
              <a:t>optical</a:t>
            </a:r>
            <a:r>
              <a:rPr lang="fr-CA" dirty="0" smtClean="0"/>
              <a:t> </a:t>
            </a:r>
            <a:r>
              <a:rPr lang="fr-CA" dirty="0" err="1" smtClean="0"/>
              <a:t>clock</a:t>
            </a:r>
            <a:endParaRPr lang="fr-CA" dirty="0" smtClean="0"/>
          </a:p>
          <a:p>
            <a:r>
              <a:rPr lang="fr-CA" dirty="0" err="1" smtClean="0"/>
              <a:t>Particularities</a:t>
            </a:r>
            <a:r>
              <a:rPr lang="fr-CA" dirty="0" smtClean="0"/>
              <a:t>:</a:t>
            </a:r>
          </a:p>
          <a:p>
            <a:pPr lvl="1"/>
            <a:r>
              <a:rPr lang="fr-CA" dirty="0" err="1" smtClean="0"/>
              <a:t>low</a:t>
            </a:r>
            <a:r>
              <a:rPr lang="fr-CA" dirty="0" smtClean="0"/>
              <a:t> SNR</a:t>
            </a:r>
          </a:p>
          <a:p>
            <a:pPr lvl="1"/>
            <a:r>
              <a:rPr lang="fr-CA" dirty="0" smtClean="0"/>
              <a:t>High carrier </a:t>
            </a:r>
            <a:r>
              <a:rPr lang="fr-CA" dirty="0" err="1" smtClean="0"/>
              <a:t>frequency</a:t>
            </a:r>
            <a:endParaRPr lang="fr-CA" dirty="0" smtClean="0"/>
          </a:p>
          <a:p>
            <a:pPr lvl="2"/>
            <a:r>
              <a:rPr lang="fr-CA" dirty="0" err="1" smtClean="0"/>
              <a:t>wide</a:t>
            </a:r>
            <a:r>
              <a:rPr lang="fr-CA" dirty="0" smtClean="0"/>
              <a:t> excursions possible</a:t>
            </a:r>
          </a:p>
          <a:p>
            <a:pPr lvl="1"/>
            <a:r>
              <a:rPr lang="fr-CA" dirty="0" err="1" smtClean="0"/>
              <a:t>Locking</a:t>
            </a:r>
            <a:r>
              <a:rPr lang="fr-CA" dirty="0" smtClean="0"/>
              <a:t> </a:t>
            </a:r>
            <a:r>
              <a:rPr lang="fr-CA" dirty="0" err="1" smtClean="0"/>
              <a:t>only</a:t>
            </a:r>
            <a:r>
              <a:rPr lang="fr-CA" dirty="0" smtClean="0"/>
              <a:t> a </a:t>
            </a:r>
            <a:r>
              <a:rPr lang="fr-CA" dirty="0" err="1" smtClean="0"/>
              <a:t>difference</a:t>
            </a:r>
            <a:r>
              <a:rPr lang="fr-CA" dirty="0" smtClean="0"/>
              <a:t> </a:t>
            </a:r>
            <a:r>
              <a:rPr lang="fr-CA" dirty="0" err="1" smtClean="0"/>
              <a:t>frequency</a:t>
            </a:r>
            <a:endParaRPr lang="fr-CA" dirty="0" smtClean="0"/>
          </a:p>
          <a:p>
            <a:pPr lvl="2"/>
            <a:r>
              <a:rPr lang="fr-CA" dirty="0" err="1" smtClean="0"/>
              <a:t>lower</a:t>
            </a:r>
            <a:r>
              <a:rPr lang="fr-CA" dirty="0" smtClean="0"/>
              <a:t> </a:t>
            </a:r>
            <a:r>
              <a:rPr lang="fr-CA" dirty="0" err="1" smtClean="0"/>
              <a:t>requirements</a:t>
            </a:r>
            <a:r>
              <a:rPr lang="fr-CA" dirty="0" smtClean="0"/>
              <a:t> on lock and </a:t>
            </a:r>
            <a:r>
              <a:rPr lang="fr-CA" dirty="0" err="1" smtClean="0"/>
              <a:t>reference</a:t>
            </a:r>
            <a:endParaRPr lang="fr-CA" dirty="0" smtClean="0"/>
          </a:p>
          <a:p>
            <a:pPr lvl="1"/>
            <a:r>
              <a:rPr lang="fr-CA" dirty="0" smtClean="0"/>
              <a:t>For a </a:t>
            </a:r>
            <a:r>
              <a:rPr lang="fr-CA" dirty="0" err="1" smtClean="0"/>
              <a:t>clock</a:t>
            </a:r>
            <a:r>
              <a:rPr lang="fr-CA" dirty="0" smtClean="0"/>
              <a:t>:</a:t>
            </a:r>
          </a:p>
          <a:p>
            <a:pPr lvl="2"/>
            <a:r>
              <a:rPr lang="fr-CA" dirty="0" smtClean="0"/>
              <a:t>No cycle slip!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538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356832" y="1117276"/>
            <a:ext cx="3808773" cy="26384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Optics package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35789" y="1886659"/>
            <a:ext cx="370614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CA" sz="1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CA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2082047"/>
            <a:ext cx="736099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stCxn id="4" idx="3"/>
            <a:endCxn id="7" idx="3"/>
          </p:cNvCxnSpPr>
          <p:nvPr/>
        </p:nvCxnSpPr>
        <p:spPr>
          <a:xfrm>
            <a:off x="1203643" y="2266713"/>
            <a:ext cx="314933" cy="464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 rot="5400000">
            <a:off x="1446568" y="2019331"/>
            <a:ext cx="648072" cy="5040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>
            <a:stCxn id="7" idx="0"/>
            <a:endCxn id="11" idx="1"/>
          </p:cNvCxnSpPr>
          <p:nvPr/>
        </p:nvCxnSpPr>
        <p:spPr>
          <a:xfrm>
            <a:off x="2022632" y="2271359"/>
            <a:ext cx="14194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42091" y="2086693"/>
            <a:ext cx="668773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PPLN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310664" y="2271359"/>
            <a:ext cx="8640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94264" y="1856731"/>
            <a:ext cx="681597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HNLF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7477" y="2097641"/>
            <a:ext cx="327334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" name="Straight Connector 17"/>
          <p:cNvCxnSpPr>
            <a:stCxn id="11" idx="3"/>
            <a:endCxn id="17" idx="1"/>
          </p:cNvCxnSpPr>
          <p:nvPr/>
        </p:nvCxnSpPr>
        <p:spPr>
          <a:xfrm>
            <a:off x="4110864" y="2271359"/>
            <a:ext cx="2356613" cy="1094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40137" y="2555343"/>
            <a:ext cx="51174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CA" sz="1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ceo</a:t>
            </a:r>
            <a:endParaRPr kumimoji="0" lang="en-CA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01396" y="4570969"/>
            <a:ext cx="498855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PLL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" name="Elbow Connector 18"/>
          <p:cNvCxnSpPr>
            <a:endCxn id="22" idx="3"/>
          </p:cNvCxnSpPr>
          <p:nvPr/>
        </p:nvCxnSpPr>
        <p:spPr>
          <a:xfrm flipH="1">
            <a:off x="4000251" y="4755635"/>
            <a:ext cx="3315296" cy="0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18"/>
          <p:cNvCxnSpPr/>
          <p:nvPr/>
        </p:nvCxnSpPr>
        <p:spPr>
          <a:xfrm flipV="1">
            <a:off x="654480" y="2466973"/>
            <a:ext cx="0" cy="2288662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18"/>
          <p:cNvCxnSpPr>
            <a:endCxn id="17" idx="2"/>
          </p:cNvCxnSpPr>
          <p:nvPr/>
        </p:nvCxnSpPr>
        <p:spPr>
          <a:xfrm flipH="1" flipV="1">
            <a:off x="6631144" y="2466973"/>
            <a:ext cx="8993" cy="1815964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8"/>
          <p:cNvCxnSpPr>
            <a:endCxn id="22" idx="1"/>
          </p:cNvCxnSpPr>
          <p:nvPr/>
        </p:nvCxnSpPr>
        <p:spPr>
          <a:xfrm>
            <a:off x="654480" y="4755635"/>
            <a:ext cx="2846916" cy="0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51880" y="1340195"/>
            <a:ext cx="327334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93746" y="4098271"/>
            <a:ext cx="498855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PLL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Elbow Connector 18"/>
          <p:cNvCxnSpPr>
            <a:endCxn id="42" idx="1"/>
          </p:cNvCxnSpPr>
          <p:nvPr/>
        </p:nvCxnSpPr>
        <p:spPr>
          <a:xfrm>
            <a:off x="1014520" y="4282937"/>
            <a:ext cx="2479226" cy="0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18"/>
          <p:cNvCxnSpPr/>
          <p:nvPr/>
        </p:nvCxnSpPr>
        <p:spPr>
          <a:xfrm flipV="1">
            <a:off x="1014520" y="2456025"/>
            <a:ext cx="0" cy="1826912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18"/>
          <p:cNvCxnSpPr/>
          <p:nvPr/>
        </p:nvCxnSpPr>
        <p:spPr>
          <a:xfrm>
            <a:off x="4000251" y="4282937"/>
            <a:ext cx="2639886" cy="0"/>
          </a:xfrm>
          <a:prstGeom prst="straightConnector1">
            <a:avLst/>
          </a:prstGeom>
          <a:ln w="38100" cmpd="dbl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18"/>
          <p:cNvCxnSpPr>
            <a:endCxn id="40" idx="2"/>
          </p:cNvCxnSpPr>
          <p:nvPr/>
        </p:nvCxnSpPr>
        <p:spPr>
          <a:xfrm flipH="1" flipV="1">
            <a:off x="7315547" y="1709527"/>
            <a:ext cx="10121" cy="3046108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7" idx="3"/>
            <a:endCxn id="40" idx="1"/>
          </p:cNvCxnSpPr>
          <p:nvPr/>
        </p:nvCxnSpPr>
        <p:spPr>
          <a:xfrm>
            <a:off x="6296025" y="1519918"/>
            <a:ext cx="855855" cy="494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118977" y="1196752"/>
            <a:ext cx="1177048" cy="646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Reference laser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5369415" y="1522389"/>
            <a:ext cx="1665514" cy="762661"/>
          </a:xfrm>
          <a:custGeom>
            <a:avLst/>
            <a:gdLst>
              <a:gd name="connsiteX0" fmla="*/ 0 w 1665514"/>
              <a:gd name="connsiteY0" fmla="*/ 773508 h 816630"/>
              <a:gd name="connsiteX1" fmla="*/ 457200 w 1665514"/>
              <a:gd name="connsiteY1" fmla="*/ 784394 h 816630"/>
              <a:gd name="connsiteX2" fmla="*/ 1034143 w 1665514"/>
              <a:gd name="connsiteY2" fmla="*/ 414280 h 816630"/>
              <a:gd name="connsiteX3" fmla="*/ 1295400 w 1665514"/>
              <a:gd name="connsiteY3" fmla="*/ 33280 h 816630"/>
              <a:gd name="connsiteX4" fmla="*/ 1665514 w 1665514"/>
              <a:gd name="connsiteY4" fmla="*/ 44165 h 816630"/>
              <a:gd name="connsiteX0" fmla="*/ 0 w 1665514"/>
              <a:gd name="connsiteY0" fmla="*/ 773508 h 807000"/>
              <a:gd name="connsiteX1" fmla="*/ 457200 w 1665514"/>
              <a:gd name="connsiteY1" fmla="*/ 784394 h 807000"/>
              <a:gd name="connsiteX2" fmla="*/ 1034143 w 1665514"/>
              <a:gd name="connsiteY2" fmla="*/ 414280 h 807000"/>
              <a:gd name="connsiteX3" fmla="*/ 1295400 w 1665514"/>
              <a:gd name="connsiteY3" fmla="*/ 33280 h 807000"/>
              <a:gd name="connsiteX4" fmla="*/ 1665514 w 1665514"/>
              <a:gd name="connsiteY4" fmla="*/ 44165 h 807000"/>
              <a:gd name="connsiteX0" fmla="*/ 0 w 1665514"/>
              <a:gd name="connsiteY0" fmla="*/ 773508 h 773508"/>
              <a:gd name="connsiteX1" fmla="*/ 566057 w 1665514"/>
              <a:gd name="connsiteY1" fmla="*/ 686422 h 773508"/>
              <a:gd name="connsiteX2" fmla="*/ 1034143 w 1665514"/>
              <a:gd name="connsiteY2" fmla="*/ 414280 h 773508"/>
              <a:gd name="connsiteX3" fmla="*/ 1295400 w 1665514"/>
              <a:gd name="connsiteY3" fmla="*/ 33280 h 773508"/>
              <a:gd name="connsiteX4" fmla="*/ 1665514 w 1665514"/>
              <a:gd name="connsiteY4" fmla="*/ 44165 h 773508"/>
              <a:gd name="connsiteX0" fmla="*/ 0 w 1665514"/>
              <a:gd name="connsiteY0" fmla="*/ 773508 h 773508"/>
              <a:gd name="connsiteX1" fmla="*/ 1034143 w 1665514"/>
              <a:gd name="connsiteY1" fmla="*/ 414280 h 773508"/>
              <a:gd name="connsiteX2" fmla="*/ 1295400 w 1665514"/>
              <a:gd name="connsiteY2" fmla="*/ 33280 h 773508"/>
              <a:gd name="connsiteX3" fmla="*/ 1665514 w 1665514"/>
              <a:gd name="connsiteY3" fmla="*/ 44165 h 773508"/>
              <a:gd name="connsiteX0" fmla="*/ 0 w 1665514"/>
              <a:gd name="connsiteY0" fmla="*/ 773508 h 773945"/>
              <a:gd name="connsiteX1" fmla="*/ 1034143 w 1665514"/>
              <a:gd name="connsiteY1" fmla="*/ 414280 h 773945"/>
              <a:gd name="connsiteX2" fmla="*/ 1295400 w 1665514"/>
              <a:gd name="connsiteY2" fmla="*/ 33280 h 773945"/>
              <a:gd name="connsiteX3" fmla="*/ 1665514 w 1665514"/>
              <a:gd name="connsiteY3" fmla="*/ 44165 h 773945"/>
              <a:gd name="connsiteX0" fmla="*/ 0 w 1665514"/>
              <a:gd name="connsiteY0" fmla="*/ 729343 h 729780"/>
              <a:gd name="connsiteX1" fmla="*/ 1034143 w 1665514"/>
              <a:gd name="connsiteY1" fmla="*/ 370115 h 729780"/>
              <a:gd name="connsiteX2" fmla="*/ 1665514 w 1665514"/>
              <a:gd name="connsiteY2" fmla="*/ 0 h 729780"/>
              <a:gd name="connsiteX0" fmla="*/ 0 w 1665514"/>
              <a:gd name="connsiteY0" fmla="*/ 729343 h 729780"/>
              <a:gd name="connsiteX1" fmla="*/ 1034143 w 1665514"/>
              <a:gd name="connsiteY1" fmla="*/ 370115 h 729780"/>
              <a:gd name="connsiteX2" fmla="*/ 1665514 w 1665514"/>
              <a:gd name="connsiteY2" fmla="*/ 0 h 729780"/>
              <a:gd name="connsiteX0" fmla="*/ 0 w 1665514"/>
              <a:gd name="connsiteY0" fmla="*/ 729343 h 729702"/>
              <a:gd name="connsiteX1" fmla="*/ 1034143 w 1665514"/>
              <a:gd name="connsiteY1" fmla="*/ 370115 h 729702"/>
              <a:gd name="connsiteX2" fmla="*/ 1665514 w 1665514"/>
              <a:gd name="connsiteY2" fmla="*/ 0 h 729702"/>
              <a:gd name="connsiteX0" fmla="*/ 0 w 1665514"/>
              <a:gd name="connsiteY0" fmla="*/ 729343 h 729760"/>
              <a:gd name="connsiteX1" fmla="*/ 1066800 w 1665514"/>
              <a:gd name="connsiteY1" fmla="*/ 413658 h 729760"/>
              <a:gd name="connsiteX2" fmla="*/ 1665514 w 1665514"/>
              <a:gd name="connsiteY2" fmla="*/ 0 h 729760"/>
              <a:gd name="connsiteX0" fmla="*/ 0 w 1665514"/>
              <a:gd name="connsiteY0" fmla="*/ 729343 h 729796"/>
              <a:gd name="connsiteX1" fmla="*/ 1066800 w 1665514"/>
              <a:gd name="connsiteY1" fmla="*/ 413658 h 729796"/>
              <a:gd name="connsiteX2" fmla="*/ 1665514 w 1665514"/>
              <a:gd name="connsiteY2" fmla="*/ 0 h 729796"/>
              <a:gd name="connsiteX0" fmla="*/ 0 w 1665514"/>
              <a:gd name="connsiteY0" fmla="*/ 741148 h 741601"/>
              <a:gd name="connsiteX1" fmla="*/ 1066800 w 1665514"/>
              <a:gd name="connsiteY1" fmla="*/ 425463 h 741601"/>
              <a:gd name="connsiteX2" fmla="*/ 1665514 w 1665514"/>
              <a:gd name="connsiteY2" fmla="*/ 11805 h 741601"/>
              <a:gd name="connsiteX0" fmla="*/ 0 w 1665514"/>
              <a:gd name="connsiteY0" fmla="*/ 741424 h 741858"/>
              <a:gd name="connsiteX1" fmla="*/ 957942 w 1665514"/>
              <a:gd name="connsiteY1" fmla="*/ 414853 h 741858"/>
              <a:gd name="connsiteX2" fmla="*/ 1665514 w 1665514"/>
              <a:gd name="connsiteY2" fmla="*/ 12081 h 74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4" h="741858">
                <a:moveTo>
                  <a:pt x="0" y="741424"/>
                </a:moveTo>
                <a:cubicBezTo>
                  <a:pt x="552903" y="753670"/>
                  <a:pt x="865413" y="503753"/>
                  <a:pt x="957942" y="414853"/>
                </a:cubicBezTo>
                <a:cubicBezTo>
                  <a:pt x="1050471" y="325953"/>
                  <a:pt x="1196522" y="-74098"/>
                  <a:pt x="1665514" y="1208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457200" y="44624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mtClean="0"/>
              <a:t>Fully self-referenced PM comb with digital locks</a:t>
            </a:r>
            <a:endParaRPr lang="en-CA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231" y="6336031"/>
            <a:ext cx="8434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 err="1" smtClean="0"/>
              <a:t>Ref</a:t>
            </a:r>
            <a:r>
              <a:rPr lang="fr-CA" sz="1400" dirty="0" smtClean="0"/>
              <a:t>: </a:t>
            </a:r>
            <a:r>
              <a:rPr lang="en-US" sz="1400" dirty="0" smtClean="0"/>
              <a:t>Sinclair</a:t>
            </a:r>
            <a:r>
              <a:rPr lang="en-US" sz="1400" dirty="0"/>
              <a:t>, L. C</a:t>
            </a:r>
            <a:r>
              <a:rPr lang="en-US" sz="1400" dirty="0" smtClean="0"/>
              <a:t>. </a:t>
            </a:r>
            <a:r>
              <a:rPr lang="en-US" sz="1400" dirty="0"/>
              <a:t>et al. "Invited Article: A compact optically coherent fiber frequency comb." </a:t>
            </a:r>
            <a:r>
              <a:rPr lang="en-US" sz="1400" i="1" dirty="0"/>
              <a:t>Review of Scientific Instruments</a:t>
            </a:r>
            <a:r>
              <a:rPr lang="en-US" sz="1400" dirty="0"/>
              <a:t> 86.8 (2015): 081301.</a:t>
            </a:r>
            <a:r>
              <a:rPr lang="fr-CA" sz="1400" dirty="0" smtClean="0"/>
              <a:t> </a:t>
            </a:r>
            <a:endParaRPr lang="fr-CA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32" y="1109703"/>
            <a:ext cx="3786340" cy="2601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6472" y="1289085"/>
            <a:ext cx="94949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0.7 Litre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09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356832" y="1117276"/>
            <a:ext cx="3808773" cy="26384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Optics package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35789" y="1886659"/>
            <a:ext cx="370614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CA" sz="1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CA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34082"/>
          </a:xfrm>
        </p:spPr>
        <p:txBody>
          <a:bodyPr>
            <a:noAutofit/>
          </a:bodyPr>
          <a:lstStyle/>
          <a:p>
            <a:r>
              <a:rPr lang="en-CA" sz="3200" dirty="0" smtClean="0"/>
              <a:t>Fully self-referenced PM comb with digital locks</a:t>
            </a:r>
            <a:endParaRPr lang="en-CA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82047"/>
            <a:ext cx="813236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Peigne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stCxn id="4" idx="3"/>
            <a:endCxn id="7" idx="3"/>
          </p:cNvCxnSpPr>
          <p:nvPr/>
        </p:nvCxnSpPr>
        <p:spPr>
          <a:xfrm>
            <a:off x="1280780" y="2266713"/>
            <a:ext cx="237796" cy="464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 rot="5400000">
            <a:off x="1446568" y="2019331"/>
            <a:ext cx="648072" cy="5040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>
            <a:stCxn id="7" idx="0"/>
            <a:endCxn id="11" idx="1"/>
          </p:cNvCxnSpPr>
          <p:nvPr/>
        </p:nvCxnSpPr>
        <p:spPr>
          <a:xfrm>
            <a:off x="2022632" y="2271359"/>
            <a:ext cx="14194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42091" y="2086693"/>
            <a:ext cx="668773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PPLN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310664" y="2271359"/>
            <a:ext cx="8640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94264" y="1856731"/>
            <a:ext cx="681597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HNLF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7477" y="2097641"/>
            <a:ext cx="327334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" name="Straight Connector 17"/>
          <p:cNvCxnSpPr>
            <a:stCxn id="11" idx="3"/>
            <a:endCxn id="17" idx="1"/>
          </p:cNvCxnSpPr>
          <p:nvPr/>
        </p:nvCxnSpPr>
        <p:spPr>
          <a:xfrm>
            <a:off x="4110864" y="2271359"/>
            <a:ext cx="2356613" cy="1094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40137" y="2555343"/>
            <a:ext cx="51174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CA" sz="1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ceo</a:t>
            </a:r>
            <a:endParaRPr kumimoji="0" lang="en-CA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01396" y="4570969"/>
            <a:ext cx="498855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PLL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" name="Elbow Connector 18"/>
          <p:cNvCxnSpPr>
            <a:endCxn id="22" idx="3"/>
          </p:cNvCxnSpPr>
          <p:nvPr/>
        </p:nvCxnSpPr>
        <p:spPr>
          <a:xfrm flipH="1">
            <a:off x="4000251" y="4755635"/>
            <a:ext cx="3315296" cy="0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18"/>
          <p:cNvCxnSpPr/>
          <p:nvPr/>
        </p:nvCxnSpPr>
        <p:spPr>
          <a:xfrm flipV="1">
            <a:off x="654480" y="2466973"/>
            <a:ext cx="0" cy="2288662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18"/>
          <p:cNvCxnSpPr>
            <a:endCxn id="17" idx="2"/>
          </p:cNvCxnSpPr>
          <p:nvPr/>
        </p:nvCxnSpPr>
        <p:spPr>
          <a:xfrm flipH="1" flipV="1">
            <a:off x="6631144" y="2466973"/>
            <a:ext cx="8993" cy="1815964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8"/>
          <p:cNvCxnSpPr/>
          <p:nvPr/>
        </p:nvCxnSpPr>
        <p:spPr>
          <a:xfrm>
            <a:off x="654480" y="4733866"/>
            <a:ext cx="2846916" cy="0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51880" y="1340195"/>
            <a:ext cx="327334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93746" y="4098271"/>
            <a:ext cx="498855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PLL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Elbow Connector 18"/>
          <p:cNvCxnSpPr>
            <a:endCxn id="42" idx="1"/>
          </p:cNvCxnSpPr>
          <p:nvPr/>
        </p:nvCxnSpPr>
        <p:spPr>
          <a:xfrm>
            <a:off x="1014520" y="4282937"/>
            <a:ext cx="2479226" cy="0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18"/>
          <p:cNvCxnSpPr/>
          <p:nvPr/>
        </p:nvCxnSpPr>
        <p:spPr>
          <a:xfrm flipV="1">
            <a:off x="1014520" y="2456025"/>
            <a:ext cx="0" cy="1826912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18"/>
          <p:cNvCxnSpPr/>
          <p:nvPr/>
        </p:nvCxnSpPr>
        <p:spPr>
          <a:xfrm>
            <a:off x="4000251" y="4282937"/>
            <a:ext cx="2639886" cy="0"/>
          </a:xfrm>
          <a:prstGeom prst="straightConnector1">
            <a:avLst/>
          </a:prstGeom>
          <a:ln w="38100" cmpd="dbl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18"/>
          <p:cNvCxnSpPr>
            <a:endCxn id="40" idx="2"/>
          </p:cNvCxnSpPr>
          <p:nvPr/>
        </p:nvCxnSpPr>
        <p:spPr>
          <a:xfrm flipH="1" flipV="1">
            <a:off x="7315547" y="1709527"/>
            <a:ext cx="10121" cy="3046108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7" idx="3"/>
            <a:endCxn id="40" idx="1"/>
          </p:cNvCxnSpPr>
          <p:nvPr/>
        </p:nvCxnSpPr>
        <p:spPr>
          <a:xfrm>
            <a:off x="6201901" y="1519918"/>
            <a:ext cx="949979" cy="494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012510" y="1165480"/>
            <a:ext cx="1165470" cy="646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Reference laser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5369415" y="1522389"/>
            <a:ext cx="1665514" cy="762661"/>
          </a:xfrm>
          <a:custGeom>
            <a:avLst/>
            <a:gdLst>
              <a:gd name="connsiteX0" fmla="*/ 0 w 1665514"/>
              <a:gd name="connsiteY0" fmla="*/ 773508 h 816630"/>
              <a:gd name="connsiteX1" fmla="*/ 457200 w 1665514"/>
              <a:gd name="connsiteY1" fmla="*/ 784394 h 816630"/>
              <a:gd name="connsiteX2" fmla="*/ 1034143 w 1665514"/>
              <a:gd name="connsiteY2" fmla="*/ 414280 h 816630"/>
              <a:gd name="connsiteX3" fmla="*/ 1295400 w 1665514"/>
              <a:gd name="connsiteY3" fmla="*/ 33280 h 816630"/>
              <a:gd name="connsiteX4" fmla="*/ 1665514 w 1665514"/>
              <a:gd name="connsiteY4" fmla="*/ 44165 h 816630"/>
              <a:gd name="connsiteX0" fmla="*/ 0 w 1665514"/>
              <a:gd name="connsiteY0" fmla="*/ 773508 h 807000"/>
              <a:gd name="connsiteX1" fmla="*/ 457200 w 1665514"/>
              <a:gd name="connsiteY1" fmla="*/ 784394 h 807000"/>
              <a:gd name="connsiteX2" fmla="*/ 1034143 w 1665514"/>
              <a:gd name="connsiteY2" fmla="*/ 414280 h 807000"/>
              <a:gd name="connsiteX3" fmla="*/ 1295400 w 1665514"/>
              <a:gd name="connsiteY3" fmla="*/ 33280 h 807000"/>
              <a:gd name="connsiteX4" fmla="*/ 1665514 w 1665514"/>
              <a:gd name="connsiteY4" fmla="*/ 44165 h 807000"/>
              <a:gd name="connsiteX0" fmla="*/ 0 w 1665514"/>
              <a:gd name="connsiteY0" fmla="*/ 773508 h 773508"/>
              <a:gd name="connsiteX1" fmla="*/ 566057 w 1665514"/>
              <a:gd name="connsiteY1" fmla="*/ 686422 h 773508"/>
              <a:gd name="connsiteX2" fmla="*/ 1034143 w 1665514"/>
              <a:gd name="connsiteY2" fmla="*/ 414280 h 773508"/>
              <a:gd name="connsiteX3" fmla="*/ 1295400 w 1665514"/>
              <a:gd name="connsiteY3" fmla="*/ 33280 h 773508"/>
              <a:gd name="connsiteX4" fmla="*/ 1665514 w 1665514"/>
              <a:gd name="connsiteY4" fmla="*/ 44165 h 773508"/>
              <a:gd name="connsiteX0" fmla="*/ 0 w 1665514"/>
              <a:gd name="connsiteY0" fmla="*/ 773508 h 773508"/>
              <a:gd name="connsiteX1" fmla="*/ 1034143 w 1665514"/>
              <a:gd name="connsiteY1" fmla="*/ 414280 h 773508"/>
              <a:gd name="connsiteX2" fmla="*/ 1295400 w 1665514"/>
              <a:gd name="connsiteY2" fmla="*/ 33280 h 773508"/>
              <a:gd name="connsiteX3" fmla="*/ 1665514 w 1665514"/>
              <a:gd name="connsiteY3" fmla="*/ 44165 h 773508"/>
              <a:gd name="connsiteX0" fmla="*/ 0 w 1665514"/>
              <a:gd name="connsiteY0" fmla="*/ 773508 h 773945"/>
              <a:gd name="connsiteX1" fmla="*/ 1034143 w 1665514"/>
              <a:gd name="connsiteY1" fmla="*/ 414280 h 773945"/>
              <a:gd name="connsiteX2" fmla="*/ 1295400 w 1665514"/>
              <a:gd name="connsiteY2" fmla="*/ 33280 h 773945"/>
              <a:gd name="connsiteX3" fmla="*/ 1665514 w 1665514"/>
              <a:gd name="connsiteY3" fmla="*/ 44165 h 773945"/>
              <a:gd name="connsiteX0" fmla="*/ 0 w 1665514"/>
              <a:gd name="connsiteY0" fmla="*/ 729343 h 729780"/>
              <a:gd name="connsiteX1" fmla="*/ 1034143 w 1665514"/>
              <a:gd name="connsiteY1" fmla="*/ 370115 h 729780"/>
              <a:gd name="connsiteX2" fmla="*/ 1665514 w 1665514"/>
              <a:gd name="connsiteY2" fmla="*/ 0 h 729780"/>
              <a:gd name="connsiteX0" fmla="*/ 0 w 1665514"/>
              <a:gd name="connsiteY0" fmla="*/ 729343 h 729780"/>
              <a:gd name="connsiteX1" fmla="*/ 1034143 w 1665514"/>
              <a:gd name="connsiteY1" fmla="*/ 370115 h 729780"/>
              <a:gd name="connsiteX2" fmla="*/ 1665514 w 1665514"/>
              <a:gd name="connsiteY2" fmla="*/ 0 h 729780"/>
              <a:gd name="connsiteX0" fmla="*/ 0 w 1665514"/>
              <a:gd name="connsiteY0" fmla="*/ 729343 h 729702"/>
              <a:gd name="connsiteX1" fmla="*/ 1034143 w 1665514"/>
              <a:gd name="connsiteY1" fmla="*/ 370115 h 729702"/>
              <a:gd name="connsiteX2" fmla="*/ 1665514 w 1665514"/>
              <a:gd name="connsiteY2" fmla="*/ 0 h 729702"/>
              <a:gd name="connsiteX0" fmla="*/ 0 w 1665514"/>
              <a:gd name="connsiteY0" fmla="*/ 729343 h 729760"/>
              <a:gd name="connsiteX1" fmla="*/ 1066800 w 1665514"/>
              <a:gd name="connsiteY1" fmla="*/ 413658 h 729760"/>
              <a:gd name="connsiteX2" fmla="*/ 1665514 w 1665514"/>
              <a:gd name="connsiteY2" fmla="*/ 0 h 729760"/>
              <a:gd name="connsiteX0" fmla="*/ 0 w 1665514"/>
              <a:gd name="connsiteY0" fmla="*/ 729343 h 729796"/>
              <a:gd name="connsiteX1" fmla="*/ 1066800 w 1665514"/>
              <a:gd name="connsiteY1" fmla="*/ 413658 h 729796"/>
              <a:gd name="connsiteX2" fmla="*/ 1665514 w 1665514"/>
              <a:gd name="connsiteY2" fmla="*/ 0 h 729796"/>
              <a:gd name="connsiteX0" fmla="*/ 0 w 1665514"/>
              <a:gd name="connsiteY0" fmla="*/ 741148 h 741601"/>
              <a:gd name="connsiteX1" fmla="*/ 1066800 w 1665514"/>
              <a:gd name="connsiteY1" fmla="*/ 425463 h 741601"/>
              <a:gd name="connsiteX2" fmla="*/ 1665514 w 1665514"/>
              <a:gd name="connsiteY2" fmla="*/ 11805 h 741601"/>
              <a:gd name="connsiteX0" fmla="*/ 0 w 1665514"/>
              <a:gd name="connsiteY0" fmla="*/ 741424 h 741858"/>
              <a:gd name="connsiteX1" fmla="*/ 957942 w 1665514"/>
              <a:gd name="connsiteY1" fmla="*/ 414853 h 741858"/>
              <a:gd name="connsiteX2" fmla="*/ 1665514 w 1665514"/>
              <a:gd name="connsiteY2" fmla="*/ 12081 h 74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4" h="741858">
                <a:moveTo>
                  <a:pt x="0" y="741424"/>
                </a:moveTo>
                <a:cubicBezTo>
                  <a:pt x="552903" y="753670"/>
                  <a:pt x="865413" y="503753"/>
                  <a:pt x="957942" y="414853"/>
                </a:cubicBezTo>
                <a:cubicBezTo>
                  <a:pt x="1050471" y="325953"/>
                  <a:pt x="1196522" y="-74098"/>
                  <a:pt x="1665514" y="1208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32" y="1109703"/>
            <a:ext cx="3786340" cy="2601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6472" y="1289085"/>
            <a:ext cx="94949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0.7 Litre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24"/>
          <a:stretch/>
        </p:blipFill>
        <p:spPr bwMode="auto">
          <a:xfrm>
            <a:off x="1640366" y="4005064"/>
            <a:ext cx="3219666" cy="206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2308605" y="4077072"/>
            <a:ext cx="103925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2.3 Litres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8216" y="2706323"/>
            <a:ext cx="7926990" cy="4133134"/>
            <a:chOff x="218216" y="2706323"/>
            <a:chExt cx="7926990" cy="4133134"/>
          </a:xfrm>
        </p:grpSpPr>
        <p:grpSp>
          <p:nvGrpSpPr>
            <p:cNvPr id="36" name="Group 35"/>
            <p:cNvGrpSpPr/>
            <p:nvPr/>
          </p:nvGrpSpPr>
          <p:grpSpPr>
            <a:xfrm>
              <a:off x="4007674" y="2706323"/>
              <a:ext cx="3025897" cy="4133134"/>
              <a:chOff x="2353448" y="943768"/>
              <a:chExt cx="4218283" cy="576183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2653492" y="4166407"/>
                <a:ext cx="546908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1581672" y="1715544"/>
                <a:ext cx="5761836" cy="4218283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2267744" y="3952136"/>
              <a:ext cx="1598820" cy="2450033"/>
              <a:chOff x="-72116" y="2680507"/>
              <a:chExt cx="2228850" cy="3415493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V="1">
                <a:off x="1981200" y="5208614"/>
                <a:ext cx="0" cy="88738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1033504" y="5208614"/>
                <a:ext cx="0" cy="88738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72116" y="2680507"/>
                <a:ext cx="2228850" cy="29718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8" name="Picture 37" descr="Synth.jpg"/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7260" y1="69691" x2="67260" y2="69691"/>
                          <a14:foregroundMark x1="68111" y1="34363" x2="68111" y2="34363"/>
                          <a14:foregroundMark x1="68266" y1="25483" x2="68266" y2="25483"/>
                          <a14:foregroundMark x1="73220" y1="8108" x2="73220" y2="8108"/>
                          <a14:foregroundMark x1="5031" y1="28378" x2="5031" y2="28378"/>
                          <a14:foregroundMark x1="4876" y1="42471" x2="4876" y2="42471"/>
                          <a14:foregroundMark x1="4876" y1="53475" x2="4876" y2="53475"/>
                          <a14:foregroundMark x1="4876" y1="66409" x2="4876" y2="66409"/>
                          <a14:foregroundMark x1="8282" y1="71429" x2="8282" y2="71429"/>
                          <a14:foregroundMark x1="8591" y1="94015" x2="8591" y2="94015"/>
                          <a14:foregroundMark x1="91331" y1="94015" x2="91331" y2="94015"/>
                          <a14:foregroundMark x1="90789" y1="74903" x2="90789" y2="74903"/>
                          <a14:foregroundMark x1="95433" y1="81274" x2="95433" y2="81274"/>
                          <a14:foregroundMark x1="94892" y1="65058" x2="94892" y2="65058"/>
                          <a14:foregroundMark x1="96130" y1="42471" x2="96130" y2="42471"/>
                          <a14:foregroundMark x1="95588" y1="25869" x2="95588" y2="25869"/>
                          <a14:foregroundMark x1="11146" y1="11004" x2="49226" y2="66409"/>
                          <a14:foregroundMark x1="13854" y1="4247" x2="86920" y2="4633"/>
                          <a14:foregroundMark x1="7895" y1="85521" x2="96130" y2="89768"/>
                          <a14:foregroundMark x1="97833" y1="22008" x2="98142" y2="85907"/>
                          <a14:foregroundMark x1="2090" y1="18726" x2="2477" y2="87259"/>
                          <a14:foregroundMark x1="92492" y1="84170" x2="92492" y2="84170"/>
                          <a14:foregroundMark x1="93576" y1="85907" x2="93576" y2="859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6842" y="5765622"/>
              <a:ext cx="2678364" cy="10738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TextBox 48"/>
            <p:cNvSpPr txBox="1"/>
            <p:nvPr/>
          </p:nvSpPr>
          <p:spPr>
            <a:xfrm>
              <a:off x="4894447" y="4467603"/>
              <a:ext cx="1213987" cy="36933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~200 Litres</a:t>
              </a: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8216" y="4940301"/>
              <a:ext cx="177320" cy="1923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36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356832" y="1117276"/>
            <a:ext cx="3808773" cy="26384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Optics package</a:t>
            </a:r>
            <a:endParaRPr kumimoji="0" lang="en-CA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35789" y="1886659"/>
            <a:ext cx="370614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CA" sz="1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CA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2082047"/>
            <a:ext cx="813236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Peigne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stCxn id="4" idx="3"/>
            <a:endCxn id="7" idx="3"/>
          </p:cNvCxnSpPr>
          <p:nvPr/>
        </p:nvCxnSpPr>
        <p:spPr>
          <a:xfrm>
            <a:off x="1280780" y="2266713"/>
            <a:ext cx="237796" cy="464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 rot="5400000">
            <a:off x="1446568" y="2019331"/>
            <a:ext cx="648072" cy="5040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>
            <a:stCxn id="7" idx="0"/>
            <a:endCxn id="11" idx="1"/>
          </p:cNvCxnSpPr>
          <p:nvPr/>
        </p:nvCxnSpPr>
        <p:spPr>
          <a:xfrm>
            <a:off x="2022632" y="2271359"/>
            <a:ext cx="14194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42091" y="2086693"/>
            <a:ext cx="668773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PPLN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310664" y="2271359"/>
            <a:ext cx="8640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94264" y="1856731"/>
            <a:ext cx="681597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HNLF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7477" y="2097641"/>
            <a:ext cx="327334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" name="Straight Connector 17"/>
          <p:cNvCxnSpPr>
            <a:stCxn id="11" idx="3"/>
            <a:endCxn id="17" idx="1"/>
          </p:cNvCxnSpPr>
          <p:nvPr/>
        </p:nvCxnSpPr>
        <p:spPr>
          <a:xfrm>
            <a:off x="4110864" y="2271359"/>
            <a:ext cx="2356613" cy="1094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40137" y="2555343"/>
            <a:ext cx="511743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CA" sz="18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ceo</a:t>
            </a:r>
            <a:endParaRPr kumimoji="0" lang="en-CA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01396" y="4570969"/>
            <a:ext cx="498855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PLL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" name="Elbow Connector 18"/>
          <p:cNvCxnSpPr>
            <a:endCxn id="22" idx="3"/>
          </p:cNvCxnSpPr>
          <p:nvPr/>
        </p:nvCxnSpPr>
        <p:spPr>
          <a:xfrm flipH="1">
            <a:off x="4000251" y="4755635"/>
            <a:ext cx="3315296" cy="0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18"/>
          <p:cNvCxnSpPr/>
          <p:nvPr/>
        </p:nvCxnSpPr>
        <p:spPr>
          <a:xfrm flipV="1">
            <a:off x="654480" y="2466973"/>
            <a:ext cx="0" cy="2288662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18"/>
          <p:cNvCxnSpPr>
            <a:endCxn id="17" idx="2"/>
          </p:cNvCxnSpPr>
          <p:nvPr/>
        </p:nvCxnSpPr>
        <p:spPr>
          <a:xfrm flipH="1" flipV="1">
            <a:off x="6631144" y="2466973"/>
            <a:ext cx="8993" cy="1815964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18"/>
          <p:cNvCxnSpPr>
            <a:endCxn id="22" idx="1"/>
          </p:cNvCxnSpPr>
          <p:nvPr/>
        </p:nvCxnSpPr>
        <p:spPr>
          <a:xfrm>
            <a:off x="654480" y="4755635"/>
            <a:ext cx="2846916" cy="0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51880" y="1340195"/>
            <a:ext cx="327334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93746" y="4098271"/>
            <a:ext cx="498855" cy="369332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PLL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Elbow Connector 18"/>
          <p:cNvCxnSpPr>
            <a:endCxn id="42" idx="1"/>
          </p:cNvCxnSpPr>
          <p:nvPr/>
        </p:nvCxnSpPr>
        <p:spPr>
          <a:xfrm>
            <a:off x="1014520" y="4282937"/>
            <a:ext cx="2479226" cy="0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18"/>
          <p:cNvCxnSpPr/>
          <p:nvPr/>
        </p:nvCxnSpPr>
        <p:spPr>
          <a:xfrm flipV="1">
            <a:off x="1014520" y="2456025"/>
            <a:ext cx="0" cy="1826912"/>
          </a:xfrm>
          <a:prstGeom prst="straightConnector1">
            <a:avLst/>
          </a:prstGeom>
          <a:ln w="38100" cmpd="dbl"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18"/>
          <p:cNvCxnSpPr/>
          <p:nvPr/>
        </p:nvCxnSpPr>
        <p:spPr>
          <a:xfrm>
            <a:off x="4000251" y="4282937"/>
            <a:ext cx="2639886" cy="0"/>
          </a:xfrm>
          <a:prstGeom prst="straightConnector1">
            <a:avLst/>
          </a:prstGeom>
          <a:ln w="38100" cmpd="dbl"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18"/>
          <p:cNvCxnSpPr>
            <a:endCxn id="40" idx="2"/>
          </p:cNvCxnSpPr>
          <p:nvPr/>
        </p:nvCxnSpPr>
        <p:spPr>
          <a:xfrm flipH="1" flipV="1">
            <a:off x="7315547" y="1709527"/>
            <a:ext cx="10121" cy="3046108"/>
          </a:xfrm>
          <a:prstGeom prst="straightConnector1">
            <a:avLst/>
          </a:prstGeom>
          <a:ln w="38100" cmpd="dbl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7" idx="3"/>
            <a:endCxn id="40" idx="1"/>
          </p:cNvCxnSpPr>
          <p:nvPr/>
        </p:nvCxnSpPr>
        <p:spPr>
          <a:xfrm>
            <a:off x="6201901" y="1519918"/>
            <a:ext cx="949979" cy="494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118976" y="1196752"/>
            <a:ext cx="1181216" cy="646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en-CA" dirty="0">
                <a:solidFill>
                  <a:prstClr val="black"/>
                </a:solidFill>
              </a:rPr>
              <a:t>Reference laser</a:t>
            </a:r>
          </a:p>
        </p:txBody>
      </p:sp>
      <p:sp>
        <p:nvSpPr>
          <p:cNvPr id="61" name="Freeform 60"/>
          <p:cNvSpPr/>
          <p:nvPr/>
        </p:nvSpPr>
        <p:spPr>
          <a:xfrm>
            <a:off x="5369415" y="1522389"/>
            <a:ext cx="1665514" cy="762661"/>
          </a:xfrm>
          <a:custGeom>
            <a:avLst/>
            <a:gdLst>
              <a:gd name="connsiteX0" fmla="*/ 0 w 1665514"/>
              <a:gd name="connsiteY0" fmla="*/ 773508 h 816630"/>
              <a:gd name="connsiteX1" fmla="*/ 457200 w 1665514"/>
              <a:gd name="connsiteY1" fmla="*/ 784394 h 816630"/>
              <a:gd name="connsiteX2" fmla="*/ 1034143 w 1665514"/>
              <a:gd name="connsiteY2" fmla="*/ 414280 h 816630"/>
              <a:gd name="connsiteX3" fmla="*/ 1295400 w 1665514"/>
              <a:gd name="connsiteY3" fmla="*/ 33280 h 816630"/>
              <a:gd name="connsiteX4" fmla="*/ 1665514 w 1665514"/>
              <a:gd name="connsiteY4" fmla="*/ 44165 h 816630"/>
              <a:gd name="connsiteX0" fmla="*/ 0 w 1665514"/>
              <a:gd name="connsiteY0" fmla="*/ 773508 h 807000"/>
              <a:gd name="connsiteX1" fmla="*/ 457200 w 1665514"/>
              <a:gd name="connsiteY1" fmla="*/ 784394 h 807000"/>
              <a:gd name="connsiteX2" fmla="*/ 1034143 w 1665514"/>
              <a:gd name="connsiteY2" fmla="*/ 414280 h 807000"/>
              <a:gd name="connsiteX3" fmla="*/ 1295400 w 1665514"/>
              <a:gd name="connsiteY3" fmla="*/ 33280 h 807000"/>
              <a:gd name="connsiteX4" fmla="*/ 1665514 w 1665514"/>
              <a:gd name="connsiteY4" fmla="*/ 44165 h 807000"/>
              <a:gd name="connsiteX0" fmla="*/ 0 w 1665514"/>
              <a:gd name="connsiteY0" fmla="*/ 773508 h 773508"/>
              <a:gd name="connsiteX1" fmla="*/ 566057 w 1665514"/>
              <a:gd name="connsiteY1" fmla="*/ 686422 h 773508"/>
              <a:gd name="connsiteX2" fmla="*/ 1034143 w 1665514"/>
              <a:gd name="connsiteY2" fmla="*/ 414280 h 773508"/>
              <a:gd name="connsiteX3" fmla="*/ 1295400 w 1665514"/>
              <a:gd name="connsiteY3" fmla="*/ 33280 h 773508"/>
              <a:gd name="connsiteX4" fmla="*/ 1665514 w 1665514"/>
              <a:gd name="connsiteY4" fmla="*/ 44165 h 773508"/>
              <a:gd name="connsiteX0" fmla="*/ 0 w 1665514"/>
              <a:gd name="connsiteY0" fmla="*/ 773508 h 773508"/>
              <a:gd name="connsiteX1" fmla="*/ 1034143 w 1665514"/>
              <a:gd name="connsiteY1" fmla="*/ 414280 h 773508"/>
              <a:gd name="connsiteX2" fmla="*/ 1295400 w 1665514"/>
              <a:gd name="connsiteY2" fmla="*/ 33280 h 773508"/>
              <a:gd name="connsiteX3" fmla="*/ 1665514 w 1665514"/>
              <a:gd name="connsiteY3" fmla="*/ 44165 h 773508"/>
              <a:gd name="connsiteX0" fmla="*/ 0 w 1665514"/>
              <a:gd name="connsiteY0" fmla="*/ 773508 h 773945"/>
              <a:gd name="connsiteX1" fmla="*/ 1034143 w 1665514"/>
              <a:gd name="connsiteY1" fmla="*/ 414280 h 773945"/>
              <a:gd name="connsiteX2" fmla="*/ 1295400 w 1665514"/>
              <a:gd name="connsiteY2" fmla="*/ 33280 h 773945"/>
              <a:gd name="connsiteX3" fmla="*/ 1665514 w 1665514"/>
              <a:gd name="connsiteY3" fmla="*/ 44165 h 773945"/>
              <a:gd name="connsiteX0" fmla="*/ 0 w 1665514"/>
              <a:gd name="connsiteY0" fmla="*/ 729343 h 729780"/>
              <a:gd name="connsiteX1" fmla="*/ 1034143 w 1665514"/>
              <a:gd name="connsiteY1" fmla="*/ 370115 h 729780"/>
              <a:gd name="connsiteX2" fmla="*/ 1665514 w 1665514"/>
              <a:gd name="connsiteY2" fmla="*/ 0 h 729780"/>
              <a:gd name="connsiteX0" fmla="*/ 0 w 1665514"/>
              <a:gd name="connsiteY0" fmla="*/ 729343 h 729780"/>
              <a:gd name="connsiteX1" fmla="*/ 1034143 w 1665514"/>
              <a:gd name="connsiteY1" fmla="*/ 370115 h 729780"/>
              <a:gd name="connsiteX2" fmla="*/ 1665514 w 1665514"/>
              <a:gd name="connsiteY2" fmla="*/ 0 h 729780"/>
              <a:gd name="connsiteX0" fmla="*/ 0 w 1665514"/>
              <a:gd name="connsiteY0" fmla="*/ 729343 h 729702"/>
              <a:gd name="connsiteX1" fmla="*/ 1034143 w 1665514"/>
              <a:gd name="connsiteY1" fmla="*/ 370115 h 729702"/>
              <a:gd name="connsiteX2" fmla="*/ 1665514 w 1665514"/>
              <a:gd name="connsiteY2" fmla="*/ 0 h 729702"/>
              <a:gd name="connsiteX0" fmla="*/ 0 w 1665514"/>
              <a:gd name="connsiteY0" fmla="*/ 729343 h 729760"/>
              <a:gd name="connsiteX1" fmla="*/ 1066800 w 1665514"/>
              <a:gd name="connsiteY1" fmla="*/ 413658 h 729760"/>
              <a:gd name="connsiteX2" fmla="*/ 1665514 w 1665514"/>
              <a:gd name="connsiteY2" fmla="*/ 0 h 729760"/>
              <a:gd name="connsiteX0" fmla="*/ 0 w 1665514"/>
              <a:gd name="connsiteY0" fmla="*/ 729343 h 729796"/>
              <a:gd name="connsiteX1" fmla="*/ 1066800 w 1665514"/>
              <a:gd name="connsiteY1" fmla="*/ 413658 h 729796"/>
              <a:gd name="connsiteX2" fmla="*/ 1665514 w 1665514"/>
              <a:gd name="connsiteY2" fmla="*/ 0 h 729796"/>
              <a:gd name="connsiteX0" fmla="*/ 0 w 1665514"/>
              <a:gd name="connsiteY0" fmla="*/ 741148 h 741601"/>
              <a:gd name="connsiteX1" fmla="*/ 1066800 w 1665514"/>
              <a:gd name="connsiteY1" fmla="*/ 425463 h 741601"/>
              <a:gd name="connsiteX2" fmla="*/ 1665514 w 1665514"/>
              <a:gd name="connsiteY2" fmla="*/ 11805 h 741601"/>
              <a:gd name="connsiteX0" fmla="*/ 0 w 1665514"/>
              <a:gd name="connsiteY0" fmla="*/ 741424 h 741858"/>
              <a:gd name="connsiteX1" fmla="*/ 957942 w 1665514"/>
              <a:gd name="connsiteY1" fmla="*/ 414853 h 741858"/>
              <a:gd name="connsiteX2" fmla="*/ 1665514 w 1665514"/>
              <a:gd name="connsiteY2" fmla="*/ 12081 h 74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4" h="741858">
                <a:moveTo>
                  <a:pt x="0" y="741424"/>
                </a:moveTo>
                <a:cubicBezTo>
                  <a:pt x="552903" y="753670"/>
                  <a:pt x="865413" y="503753"/>
                  <a:pt x="957942" y="414853"/>
                </a:cubicBezTo>
                <a:cubicBezTo>
                  <a:pt x="1050471" y="325953"/>
                  <a:pt x="1196522" y="-74098"/>
                  <a:pt x="1665514" y="1208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32" y="1109703"/>
            <a:ext cx="3786340" cy="2601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6472" y="1289085"/>
            <a:ext cx="94949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0.7 Litre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424"/>
          <a:stretch/>
        </p:blipFill>
        <p:spPr bwMode="auto">
          <a:xfrm>
            <a:off x="2000406" y="3952501"/>
            <a:ext cx="3219666" cy="206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2308605" y="4077072"/>
            <a:ext cx="103925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2.3 Litres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-13641" y="2520923"/>
            <a:ext cx="9335014" cy="4508477"/>
            <a:chOff x="-13641" y="652596"/>
            <a:chExt cx="9335014" cy="4508477"/>
          </a:xfrm>
        </p:grpSpPr>
        <p:pic>
          <p:nvPicPr>
            <p:cNvPr id="54" name="Picture 53" descr="EXA.jp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4762" l="820" r="98087">
                          <a14:foregroundMark x1="8743" y1="19524" x2="14754" y2="7619"/>
                          <a14:foregroundMark x1="86066" y1="9048" x2="89617" y2="18571"/>
                          <a14:foregroundMark x1="16667" y1="7619" x2="84699" y2="9048"/>
                          <a14:foregroundMark x1="6011" y1="20476" x2="6831" y2="19524"/>
                          <a14:foregroundMark x1="91803" y1="15238" x2="93716" y2="20952"/>
                          <a14:foregroundMark x1="85246" y1="91905" x2="92077" y2="91429"/>
                          <a14:foregroundMark x1="7104" y1="90952" x2="15574" y2="91905"/>
                          <a14:foregroundMark x1="94809" y1="20476" x2="95082" y2="219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0192" y="3429000"/>
              <a:ext cx="3021181" cy="17320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5" name="Group 54"/>
            <p:cNvGrpSpPr/>
            <p:nvPr/>
          </p:nvGrpSpPr>
          <p:grpSpPr>
            <a:xfrm>
              <a:off x="6130582" y="652596"/>
              <a:ext cx="3183137" cy="2675863"/>
              <a:chOff x="6130582" y="652596"/>
              <a:chExt cx="3183137" cy="2675863"/>
            </a:xfrm>
          </p:grpSpPr>
          <p:pic>
            <p:nvPicPr>
              <p:cNvPr id="60" name="Picture 59" descr="counter.jp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922" b="93464" l="0" r="9816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61338">
                <a:off x="6130583" y="1705060"/>
                <a:ext cx="3183136" cy="16233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2" name="Picture 61" descr="counter.jp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922" b="93464" l="0" r="9816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61338">
                <a:off x="6130582" y="652596"/>
                <a:ext cx="3183136" cy="162339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58" name="Rectangle 57"/>
            <p:cNvSpPr/>
            <p:nvPr/>
          </p:nvSpPr>
          <p:spPr>
            <a:xfrm>
              <a:off x="609599" y="1085101"/>
              <a:ext cx="152400" cy="922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9" name="Picture 2" descr="http://www.thinksrs.com/assets/instr/SR785/SR785main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641" y="2131238"/>
              <a:ext cx="2924573" cy="1949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itle 1"/>
          <p:cNvSpPr txBox="1">
            <a:spLocks/>
          </p:cNvSpPr>
          <p:nvPr/>
        </p:nvSpPr>
        <p:spPr>
          <a:xfrm>
            <a:off x="457200" y="44624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smtClean="0"/>
              <a:t>Fully self-referenced PM comb with digital locks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88612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XFO_jgenest mai 2009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10024</TotalTime>
  <Words>1640</Words>
  <Application>Microsoft Office PowerPoint</Application>
  <PresentationFormat>On-screen Show (4:3)</PresentationFormat>
  <Paragraphs>437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ＭＳ Ｐゴシック</vt:lpstr>
      <vt:lpstr>Arial</vt:lpstr>
      <vt:lpstr>Calibri</vt:lpstr>
      <vt:lpstr>Calibri Light</vt:lpstr>
      <vt:lpstr>Symbol</vt:lpstr>
      <vt:lpstr>Tahoma</vt:lpstr>
      <vt:lpstr>Wingdings</vt:lpstr>
      <vt:lpstr>Office Theme</vt:lpstr>
      <vt:lpstr>EXFO_jgenest mai 2009</vt:lpstr>
      <vt:lpstr>Thème Office</vt:lpstr>
      <vt:lpstr>1_Office Theme</vt:lpstr>
      <vt:lpstr>2_Office Theme</vt:lpstr>
      <vt:lpstr>Equation</vt:lpstr>
      <vt:lpstr>Digital control and processing of optical frequency combs for precision measurements</vt:lpstr>
      <vt:lpstr>Talk outline</vt:lpstr>
      <vt:lpstr>What do we mean by “digital PLL”</vt:lpstr>
      <vt:lpstr>Why go digital?</vt:lpstr>
      <vt:lpstr>Limitation of conventional analog phase detection</vt:lpstr>
      <vt:lpstr>Why digital control for combs?</vt:lpstr>
      <vt:lpstr>PowerPoint Presentation</vt:lpstr>
      <vt:lpstr>Fully self-referenced PM comb with digital locks</vt:lpstr>
      <vt:lpstr>PowerPoint Presentation</vt:lpstr>
      <vt:lpstr>Features</vt:lpstr>
      <vt:lpstr>Two hardware platforms</vt:lpstr>
      <vt:lpstr>ADC noise &amp; DAC noise</vt:lpstr>
      <vt:lpstr>High-level block diagram</vt:lpstr>
      <vt:lpstr>Phase/frequency demodulator</vt:lpstr>
      <vt:lpstr>Phase/frequency demodulator: Phase extraction process</vt:lpstr>
      <vt:lpstr>Phase/frequency demodulator: Phase unwrapping</vt:lpstr>
      <vt:lpstr>Loop filter</vt:lpstr>
      <vt:lpstr>Feature: Vector Network Analyzer</vt:lpstr>
      <vt:lpstr>Frequency counter &amp; lock -  Example results – 5 days locked</vt:lpstr>
      <vt:lpstr>Cycle slips: What’s a cycle slip?</vt:lpstr>
      <vt:lpstr>Cycle slips in complex plane</vt:lpstr>
      <vt:lpstr>Cycle slips in DPLL</vt:lpstr>
      <vt:lpstr>Optimizing SNR in DPLL</vt:lpstr>
      <vt:lpstr>SNR limit at low BW</vt:lpstr>
      <vt:lpstr>PowerPoint Presentation</vt:lpstr>
      <vt:lpstr>PowerPoint Presentation</vt:lpstr>
      <vt:lpstr>PowerPoint Presentation</vt:lpstr>
      <vt:lpstr>PowerPoint Presentation</vt:lpstr>
      <vt:lpstr>Probability of a cycle slip vs filter bandwidth</vt:lpstr>
      <vt:lpstr>Conclusion</vt:lpstr>
      <vt:lpstr>Thank you!</vt:lpstr>
      <vt:lpstr>Extra slides</vt:lpstr>
      <vt:lpstr>ADC noise</vt:lpstr>
      <vt:lpstr>DAC noise</vt:lpstr>
      <vt:lpstr>DAC noise: Red Pitaya</vt:lpstr>
      <vt:lpstr>Red Pitaya’s on-board oscillator</vt:lpstr>
      <vt:lpstr>Actual stability is much better: &lt; 2 Hz over 12 hours</vt:lpstr>
      <vt:lpstr>Actual measured phase noise</vt:lpstr>
      <vt:lpstr>Feature: Dither lock-in</vt:lpstr>
      <vt:lpstr>User Interface: Main window</vt:lpstr>
      <vt:lpstr>User interface: Frequency counters &amp; output monitoring</vt:lpstr>
      <vt:lpstr>Processing Latency</vt:lpstr>
      <vt:lpstr>Feature: Vector Network Analyzer</vt:lpstr>
      <vt:lpstr>VNA Example results 1/2</vt:lpstr>
      <vt:lpstr>VNA Example results 2/2</vt:lpstr>
      <vt:lpstr>Feature: Frequency counter</vt:lpstr>
      <vt:lpstr>High-level block diagram (1 channel only)</vt:lpstr>
    </vt:vector>
  </TitlesOfParts>
  <Company>FSG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 D</dc:creator>
  <cp:lastModifiedBy>JD D</cp:lastModifiedBy>
  <cp:revision>90</cp:revision>
  <dcterms:created xsi:type="dcterms:W3CDTF">2017-05-03T13:55:03Z</dcterms:created>
  <dcterms:modified xsi:type="dcterms:W3CDTF">2017-06-01T15:35:45Z</dcterms:modified>
</cp:coreProperties>
</file>